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5.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6" r:id="rId1"/>
  </p:sldMasterIdLst>
  <p:notesMasterIdLst>
    <p:notesMasterId r:id="rId34"/>
  </p:notesMasterIdLst>
  <p:handoutMasterIdLst>
    <p:handoutMasterId r:id="rId35"/>
  </p:handoutMasterIdLst>
  <p:sldIdLst>
    <p:sldId id="259" r:id="rId2"/>
    <p:sldId id="256" r:id="rId3"/>
    <p:sldId id="276" r:id="rId4"/>
    <p:sldId id="260" r:id="rId5"/>
    <p:sldId id="267" r:id="rId6"/>
    <p:sldId id="261" r:id="rId7"/>
    <p:sldId id="262" r:id="rId8"/>
    <p:sldId id="263" r:id="rId9"/>
    <p:sldId id="264" r:id="rId10"/>
    <p:sldId id="265" r:id="rId11"/>
    <p:sldId id="284" r:id="rId12"/>
    <p:sldId id="269" r:id="rId13"/>
    <p:sldId id="268" r:id="rId14"/>
    <p:sldId id="271" r:id="rId15"/>
    <p:sldId id="272" r:id="rId16"/>
    <p:sldId id="270" r:id="rId17"/>
    <p:sldId id="287" r:id="rId18"/>
    <p:sldId id="274" r:id="rId19"/>
    <p:sldId id="273" r:id="rId20"/>
    <p:sldId id="278" r:id="rId21"/>
    <p:sldId id="286" r:id="rId22"/>
    <p:sldId id="279" r:id="rId23"/>
    <p:sldId id="288" r:id="rId24"/>
    <p:sldId id="293" r:id="rId25"/>
    <p:sldId id="289" r:id="rId26"/>
    <p:sldId id="291" r:id="rId27"/>
    <p:sldId id="290" r:id="rId28"/>
    <p:sldId id="292" r:id="rId29"/>
    <p:sldId id="296" r:id="rId30"/>
    <p:sldId id="294" r:id="rId31"/>
    <p:sldId id="295" r:id="rId32"/>
    <p:sldId id="285" r:id="rId33"/>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bw"/>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5BE263C-DBD7-4A20-BB59-AAB30ACAA65A}" styleName="Style moyen 3 - Accentuation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A488322-F2BA-4B5B-9748-0D474271808F}" styleName="Style moyen 3 - Accentuation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114" autoAdjust="0"/>
  </p:normalViewPr>
  <p:slideViewPr>
    <p:cSldViewPr snapToGrid="0" snapToObjects="1">
      <p:cViewPr>
        <p:scale>
          <a:sx n="48" d="100"/>
          <a:sy n="48" d="100"/>
        </p:scale>
        <p:origin x="-1932" y="16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2" Type="http://schemas.openxmlformats.org/officeDocument/2006/relationships/oleObject" Target="Macintosh%20HD:Users:pierremervant:Dropbox:Clients%202012:Allize&#769;%202012:Strate&#769;gie:grille%20de%20synthe&#768;se%20de%20segmentation%20base.xls"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pierremervant:Dropbox:Clients%202012/2013:Alliz&#233;%202013:Business%20Plan:Outils:grille%20de%20positionnement%20ca%20et%20marge.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pierremervant:Dropbox:Clients%202012/2013:Alliz&#233;%202013:Business%20Plan:Outils:grille%20de%20positionnement%20ca%20et%20marge.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47"/>
    </mc:Choice>
    <mc:Fallback>
      <c:style val="47"/>
    </mc:Fallback>
  </mc:AlternateContent>
  <c:clrMapOvr bg1="lt1" tx1="dk1" bg2="lt2" tx2="dk2" accent1="accent1" accent2="accent2" accent3="accent3" accent4="accent4" accent5="accent5" accent6="accent6" hlink="hlink" folHlink="folHlink"/>
  <c:chart>
    <c:title>
      <c:tx>
        <c:rich>
          <a:bodyPr/>
          <a:lstStyle/>
          <a:p>
            <a:pPr>
              <a:defRPr sz="1800" b="1" i="0" u="none" strike="noStrike" baseline="0">
                <a:solidFill>
                  <a:srgbClr val="FFFFFF"/>
                </a:solidFill>
                <a:latin typeface="Calibri"/>
                <a:ea typeface="Calibri"/>
                <a:cs typeface="Calibri"/>
              </a:defRPr>
            </a:pPr>
            <a:r>
              <a:rPr lang="fr-FR" dirty="0"/>
              <a:t>Positionnement </a:t>
            </a:r>
            <a:r>
              <a:rPr lang="fr-FR" dirty="0" smtClean="0"/>
              <a:t>Stratégique</a:t>
            </a:r>
            <a:endParaRPr lang="fr-FR" dirty="0"/>
          </a:p>
        </c:rich>
      </c:tx>
      <c:layout>
        <c:manualLayout>
          <c:xMode val="edge"/>
          <c:yMode val="edge"/>
          <c:x val="0.28640013693940403"/>
          <c:y val="2.8625994372811402E-2"/>
        </c:manualLayout>
      </c:layout>
      <c:overlay val="0"/>
      <c:spPr>
        <a:noFill/>
        <a:ln w="25400">
          <a:noFill/>
        </a:ln>
      </c:spPr>
    </c:title>
    <c:autoTitleDeleted val="0"/>
    <c:plotArea>
      <c:layout>
        <c:manualLayout>
          <c:layoutTarget val="inner"/>
          <c:xMode val="edge"/>
          <c:yMode val="edge"/>
          <c:x val="9.0017391304347799E-2"/>
          <c:y val="0.14678966864360499"/>
          <c:w val="0.87040068000053095"/>
          <c:h val="0.74236641221374"/>
        </c:manualLayout>
      </c:layout>
      <c:bubbleChart>
        <c:varyColors val="0"/>
        <c:ser>
          <c:idx val="1"/>
          <c:order val="0"/>
          <c:tx>
            <c:strRef>
              <c:f>notation!$C$9</c:f>
              <c:strCache>
                <c:ptCount val="1"/>
                <c:pt idx="0">
                  <c:v>grands comptes</c:v>
                </c:pt>
              </c:strCache>
            </c:strRef>
          </c:tx>
          <c:spPr>
            <a:gradFill rotWithShape="0">
              <a:gsLst>
                <a:gs pos="0">
                  <a:srgbClr val="DDEBCF"/>
                </a:gs>
                <a:gs pos="50000">
                  <a:srgbClr val="9CB86E"/>
                </a:gs>
                <a:gs pos="100000">
                  <a:srgbClr val="156B13"/>
                </a:gs>
              </a:gsLst>
              <a:lin ang="5400000"/>
            </a:gradFill>
            <a:ln w="25400">
              <a:noFill/>
            </a:ln>
            <a:effectLst>
              <a:outerShdw dist="35921" dir="2700000" algn="br">
                <a:srgbClr val="000000"/>
              </a:outerShdw>
            </a:effectLst>
          </c:spPr>
          <c:invertIfNegative val="0"/>
          <c:dLbls>
            <c:delete val="1"/>
          </c:dLbls>
          <c:xVal>
            <c:numRef>
              <c:f>notation!$D$9</c:f>
              <c:numCache>
                <c:formatCode>0.00</c:formatCode>
                <c:ptCount val="1"/>
                <c:pt idx="0">
                  <c:v>2.2941176470588229</c:v>
                </c:pt>
              </c:numCache>
            </c:numRef>
          </c:xVal>
          <c:yVal>
            <c:numRef>
              <c:f>notation!$E$9</c:f>
              <c:numCache>
                <c:formatCode>0.00</c:formatCode>
                <c:ptCount val="1"/>
                <c:pt idx="0">
                  <c:v>2.5</c:v>
                </c:pt>
              </c:numCache>
            </c:numRef>
          </c:yVal>
          <c:bubbleSize>
            <c:numLit>
              <c:formatCode>General</c:formatCode>
              <c:ptCount val="1"/>
              <c:pt idx="0">
                <c:v>1</c:v>
              </c:pt>
            </c:numLit>
          </c:bubbleSize>
          <c:bubble3D val="0"/>
        </c:ser>
        <c:ser>
          <c:idx val="0"/>
          <c:order val="1"/>
          <c:tx>
            <c:strRef>
              <c:f>notation!$C$10</c:f>
              <c:strCache>
                <c:ptCount val="1"/>
                <c:pt idx="0">
                  <c:v>sous traitants</c:v>
                </c:pt>
              </c:strCache>
            </c:strRef>
          </c:tx>
          <c:spPr>
            <a:gradFill rotWithShape="0">
              <a:gsLst>
                <a:gs pos="0">
                  <a:srgbClr val="8488C4"/>
                </a:gs>
                <a:gs pos="53000">
                  <a:srgbClr val="D4DEFF"/>
                </a:gs>
                <a:gs pos="83000">
                  <a:srgbClr val="D4DEFF"/>
                </a:gs>
                <a:gs pos="100000">
                  <a:srgbClr val="96AB94"/>
                </a:gs>
              </a:gsLst>
              <a:lin ang="5400000"/>
            </a:gradFill>
            <a:ln w="25400">
              <a:noFill/>
            </a:ln>
            <a:effectLst>
              <a:outerShdw dist="35921" dir="2700000" algn="br">
                <a:srgbClr val="000000"/>
              </a:outerShdw>
            </a:effectLst>
          </c:spPr>
          <c:invertIfNegative val="0"/>
          <c:dLbls>
            <c:delete val="1"/>
          </c:dLbls>
          <c:xVal>
            <c:numRef>
              <c:f>notation!$D$10</c:f>
              <c:numCache>
                <c:formatCode>0.00</c:formatCode>
                <c:ptCount val="1"/>
                <c:pt idx="0">
                  <c:v>1.666666666666667</c:v>
                </c:pt>
              </c:numCache>
            </c:numRef>
          </c:xVal>
          <c:yVal>
            <c:numRef>
              <c:f>notation!$E$10</c:f>
              <c:numCache>
                <c:formatCode>General</c:formatCode>
                <c:ptCount val="1"/>
                <c:pt idx="0">
                  <c:v>2</c:v>
                </c:pt>
              </c:numCache>
            </c:numRef>
          </c:yVal>
          <c:bubbleSize>
            <c:numLit>
              <c:formatCode>General</c:formatCode>
              <c:ptCount val="1"/>
              <c:pt idx="0">
                <c:v>1</c:v>
              </c:pt>
            </c:numLit>
          </c:bubbleSize>
          <c:bubble3D val="0"/>
        </c:ser>
        <c:dLbls>
          <c:showLegendKey val="0"/>
          <c:showVal val="0"/>
          <c:showCatName val="0"/>
          <c:showSerName val="1"/>
          <c:showPercent val="0"/>
          <c:showBubbleSize val="0"/>
        </c:dLbls>
        <c:bubbleScale val="100"/>
        <c:showNegBubbles val="0"/>
        <c:axId val="182907264"/>
        <c:axId val="182909184"/>
      </c:bubbleChart>
      <c:valAx>
        <c:axId val="182907264"/>
        <c:scaling>
          <c:orientation val="minMax"/>
          <c:max val="3"/>
          <c:min val="0"/>
        </c:scaling>
        <c:delete val="0"/>
        <c:axPos val="b"/>
        <c:majorGridlines>
          <c:spPr>
            <a:ln w="3175">
              <a:solidFill>
                <a:srgbClr val="808080"/>
              </a:solidFill>
              <a:prstDash val="solid"/>
            </a:ln>
          </c:spPr>
        </c:majorGridlines>
        <c:title>
          <c:tx>
            <c:rich>
              <a:bodyPr/>
              <a:lstStyle/>
              <a:p>
                <a:pPr>
                  <a:defRPr b="1" i="0">
                    <a:solidFill>
                      <a:schemeClr val="tx1"/>
                    </a:solidFill>
                  </a:defRPr>
                </a:pPr>
                <a:r>
                  <a:rPr lang="fr-FR" sz="1200" b="1" i="0">
                    <a:solidFill>
                      <a:schemeClr val="tx1"/>
                    </a:solidFill>
                  </a:rPr>
                  <a:t>Attraits</a:t>
                </a:r>
              </a:p>
            </c:rich>
          </c:tx>
          <c:layout>
            <c:manualLayout>
              <c:xMode val="edge"/>
              <c:yMode val="edge"/>
              <c:x val="0.90412831222184198"/>
              <c:y val="0.955269922879177"/>
            </c:manualLayout>
          </c:layout>
          <c:overlay val="0"/>
          <c:spPr>
            <a:noFill/>
            <a:ln w="25400">
              <a:noFill/>
            </a:ln>
          </c:spPr>
        </c:title>
        <c:numFmt formatCode="0.00" sourceLinked="1"/>
        <c:majorTickMark val="out"/>
        <c:minorTickMark val="none"/>
        <c:tickLblPos val="nextTo"/>
        <c:spPr>
          <a:ln w="3175">
            <a:solidFill>
              <a:srgbClr val="808080"/>
            </a:solidFill>
            <a:prstDash val="solid"/>
          </a:ln>
        </c:spPr>
        <c:txPr>
          <a:bodyPr rot="0" vert="horz"/>
          <a:lstStyle/>
          <a:p>
            <a:pPr>
              <a:defRPr sz="1000" b="0" i="0" u="none" strike="noStrike" baseline="0">
                <a:solidFill>
                  <a:srgbClr val="FFFFFF"/>
                </a:solidFill>
                <a:latin typeface="Calibri"/>
                <a:ea typeface="Calibri"/>
                <a:cs typeface="Calibri"/>
              </a:defRPr>
            </a:pPr>
            <a:endParaRPr lang="fr-FR"/>
          </a:p>
        </c:txPr>
        <c:crossAx val="182909184"/>
        <c:crosses val="autoZero"/>
        <c:crossBetween val="midCat"/>
      </c:valAx>
      <c:valAx>
        <c:axId val="182909184"/>
        <c:scaling>
          <c:orientation val="minMax"/>
          <c:max val="3"/>
          <c:min val="0"/>
        </c:scaling>
        <c:delete val="0"/>
        <c:axPos val="l"/>
        <c:majorGridlines>
          <c:spPr>
            <a:ln w="3175">
              <a:solidFill>
                <a:srgbClr val="808080"/>
              </a:solidFill>
              <a:prstDash val="solid"/>
            </a:ln>
          </c:spPr>
        </c:majorGridlines>
        <c:title>
          <c:tx>
            <c:rich>
              <a:bodyPr rot="0" vert="horz"/>
              <a:lstStyle/>
              <a:p>
                <a:pPr algn="ctr">
                  <a:defRPr sz="1200" b="0" i="0" u="none" strike="noStrike" baseline="0">
                    <a:solidFill>
                      <a:schemeClr val="tx1"/>
                    </a:solidFill>
                    <a:latin typeface="Calibri"/>
                    <a:ea typeface="Calibri"/>
                    <a:cs typeface="Calibri"/>
                  </a:defRPr>
                </a:pPr>
                <a:r>
                  <a:rPr lang="fr-FR" sz="1200" b="1" i="0" u="none" strike="noStrike" baseline="0">
                    <a:solidFill>
                      <a:schemeClr val="tx1"/>
                    </a:solidFill>
                    <a:latin typeface="Calibri"/>
                    <a:ea typeface="Calibri"/>
                    <a:cs typeface="Calibri"/>
                  </a:rPr>
                  <a:t>Atout</a:t>
                </a:r>
                <a:r>
                  <a:rPr lang="fr-FR" sz="1000" b="1" i="0" u="none" strike="noStrike" baseline="0">
                    <a:solidFill>
                      <a:schemeClr val="tx1"/>
                    </a:solidFill>
                    <a:latin typeface="Calibri"/>
                    <a:ea typeface="Calibri"/>
                    <a:cs typeface="Calibri"/>
                  </a:rPr>
                  <a:t>s </a:t>
                </a:r>
              </a:p>
            </c:rich>
          </c:tx>
          <c:layout>
            <c:manualLayout>
              <c:xMode val="edge"/>
              <c:yMode val="edge"/>
              <c:x val="3.2000000000000001E-2"/>
              <c:y val="2.6151245875756499E-2"/>
            </c:manualLayout>
          </c:layout>
          <c:overlay val="0"/>
          <c:spPr>
            <a:noFill/>
            <a:ln w="25400">
              <a:noFill/>
            </a:ln>
          </c:spPr>
        </c:title>
        <c:numFmt formatCode="0.00" sourceLinked="1"/>
        <c:majorTickMark val="out"/>
        <c:minorTickMark val="none"/>
        <c:tickLblPos val="nextTo"/>
        <c:spPr>
          <a:ln w="3175">
            <a:solidFill>
              <a:srgbClr val="808080"/>
            </a:solidFill>
            <a:prstDash val="solid"/>
          </a:ln>
        </c:spPr>
        <c:txPr>
          <a:bodyPr rot="0" vert="horz"/>
          <a:lstStyle/>
          <a:p>
            <a:pPr>
              <a:defRPr sz="1000" b="0" i="0" u="none" strike="noStrike" baseline="0">
                <a:solidFill>
                  <a:srgbClr val="FFFFFF"/>
                </a:solidFill>
                <a:latin typeface="Calibri"/>
                <a:ea typeface="Calibri"/>
                <a:cs typeface="Calibri"/>
              </a:defRPr>
            </a:pPr>
            <a:endParaRPr lang="fr-FR"/>
          </a:p>
        </c:txPr>
        <c:crossAx val="182907264"/>
        <c:crosses val="autoZero"/>
        <c:crossBetween val="midCat"/>
        <c:minorUnit val="0.1"/>
      </c:valAx>
      <c:spPr>
        <a:solidFill>
          <a:srgbClr val="3F3F3F"/>
        </a:solidFill>
        <a:ln w="25400">
          <a:noFill/>
        </a:ln>
      </c:spPr>
    </c:plotArea>
    <c:plotVisOnly val="1"/>
    <c:dispBlanksAs val="gap"/>
    <c:showDLblsOverMax val="0"/>
  </c:chart>
  <c:spPr>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a:gradFill>
    <a:ln w="25400">
      <a:noFill/>
    </a:ln>
  </c:spPr>
  <c:txPr>
    <a:bodyPr/>
    <a:lstStyle/>
    <a:p>
      <a:pPr>
        <a:defRPr sz="1000" b="0" i="0" u="none" strike="noStrike" baseline="0">
          <a:solidFill>
            <a:srgbClr val="FFFFFF"/>
          </a:solidFill>
          <a:latin typeface="Calibri"/>
          <a:ea typeface="Calibri"/>
          <a:cs typeface="Calibri"/>
        </a:defRPr>
      </a:pPr>
      <a:endParaRPr lang="fr-FR"/>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fr-FR" sz="1400"/>
              <a:t>Positionnement</a:t>
            </a:r>
            <a:r>
              <a:rPr lang="fr-FR" sz="1400" baseline="0"/>
              <a:t> Chiffre d'affaires par DAS</a:t>
            </a:r>
            <a:endParaRPr lang="fr-FR" sz="1400"/>
          </a:p>
        </c:rich>
      </c:tx>
      <c:layout/>
      <c:overlay val="0"/>
    </c:title>
    <c:autoTitleDeleted val="0"/>
    <c:plotArea>
      <c:layout/>
      <c:bubbleChart>
        <c:varyColors val="0"/>
        <c:ser>
          <c:idx val="0"/>
          <c:order val="0"/>
          <c:tx>
            <c:strRef>
              <c:f>calcul!$C$4</c:f>
              <c:strCache>
                <c:ptCount val="1"/>
                <c:pt idx="0">
                  <c:v>1</c:v>
                </c:pt>
              </c:strCache>
            </c:strRef>
          </c:tx>
          <c:invertIfNegative val="0"/>
          <c:dLbls>
            <c:dLblPos val="ctr"/>
            <c:showLegendKey val="0"/>
            <c:showVal val="0"/>
            <c:showCatName val="0"/>
            <c:showSerName val="1"/>
            <c:showPercent val="0"/>
            <c:showBubbleSize val="0"/>
            <c:showLeaderLines val="0"/>
          </c:dLbls>
          <c:xVal>
            <c:numRef>
              <c:f>calcul!$D$4</c:f>
              <c:numCache>
                <c:formatCode>General</c:formatCode>
                <c:ptCount val="1"/>
                <c:pt idx="0">
                  <c:v>2</c:v>
                </c:pt>
              </c:numCache>
            </c:numRef>
          </c:xVal>
          <c:yVal>
            <c:numRef>
              <c:f>calcul!$E$4</c:f>
              <c:numCache>
                <c:formatCode>General</c:formatCode>
                <c:ptCount val="1"/>
                <c:pt idx="0">
                  <c:v>100</c:v>
                </c:pt>
              </c:numCache>
            </c:numRef>
          </c:yVal>
          <c:bubbleSize>
            <c:numRef>
              <c:f>calcul!$E$4</c:f>
              <c:numCache>
                <c:formatCode>General</c:formatCode>
                <c:ptCount val="1"/>
                <c:pt idx="0">
                  <c:v>100</c:v>
                </c:pt>
              </c:numCache>
            </c:numRef>
          </c:bubbleSize>
          <c:bubble3D val="1"/>
        </c:ser>
        <c:ser>
          <c:idx val="1"/>
          <c:order val="1"/>
          <c:tx>
            <c:strRef>
              <c:f>calcul!$C$5</c:f>
              <c:strCache>
                <c:ptCount val="1"/>
                <c:pt idx="0">
                  <c:v>2</c:v>
                </c:pt>
              </c:strCache>
            </c:strRef>
          </c:tx>
          <c:spPr>
            <a:ln w="25400">
              <a:noFill/>
            </a:ln>
          </c:spPr>
          <c:invertIfNegative val="0"/>
          <c:dLbls>
            <c:dLblPos val="ctr"/>
            <c:showLegendKey val="0"/>
            <c:showVal val="0"/>
            <c:showCatName val="0"/>
            <c:showSerName val="1"/>
            <c:showPercent val="0"/>
            <c:showBubbleSize val="0"/>
            <c:showLeaderLines val="0"/>
          </c:dLbls>
          <c:xVal>
            <c:numRef>
              <c:f>calcul!$D$5</c:f>
              <c:numCache>
                <c:formatCode>General</c:formatCode>
                <c:ptCount val="1"/>
                <c:pt idx="0">
                  <c:v>2</c:v>
                </c:pt>
              </c:numCache>
            </c:numRef>
          </c:xVal>
          <c:yVal>
            <c:numRef>
              <c:f>calcul!$E$5</c:f>
              <c:numCache>
                <c:formatCode>General</c:formatCode>
                <c:ptCount val="1"/>
                <c:pt idx="0">
                  <c:v>50</c:v>
                </c:pt>
              </c:numCache>
            </c:numRef>
          </c:yVal>
          <c:bubbleSize>
            <c:numRef>
              <c:f>calcul!$E$5</c:f>
              <c:numCache>
                <c:formatCode>General</c:formatCode>
                <c:ptCount val="1"/>
                <c:pt idx="0">
                  <c:v>50</c:v>
                </c:pt>
              </c:numCache>
            </c:numRef>
          </c:bubbleSize>
          <c:bubble3D val="1"/>
        </c:ser>
        <c:ser>
          <c:idx val="2"/>
          <c:order val="2"/>
          <c:tx>
            <c:strRef>
              <c:f>calcul!$C$6</c:f>
              <c:strCache>
                <c:ptCount val="1"/>
                <c:pt idx="0">
                  <c:v>3</c:v>
                </c:pt>
              </c:strCache>
            </c:strRef>
          </c:tx>
          <c:spPr>
            <a:ln w="25400">
              <a:noFill/>
            </a:ln>
          </c:spPr>
          <c:invertIfNegative val="0"/>
          <c:dLbls>
            <c:dLblPos val="ctr"/>
            <c:showLegendKey val="0"/>
            <c:showVal val="0"/>
            <c:showCatName val="0"/>
            <c:showSerName val="1"/>
            <c:showPercent val="0"/>
            <c:showBubbleSize val="0"/>
            <c:showLeaderLines val="0"/>
          </c:dLbls>
          <c:xVal>
            <c:numRef>
              <c:f>calcul!$D$6</c:f>
              <c:numCache>
                <c:formatCode>General</c:formatCode>
                <c:ptCount val="1"/>
                <c:pt idx="0">
                  <c:v>1</c:v>
                </c:pt>
              </c:numCache>
            </c:numRef>
          </c:xVal>
          <c:yVal>
            <c:numRef>
              <c:f>calcul!$E$6</c:f>
              <c:numCache>
                <c:formatCode>General</c:formatCode>
                <c:ptCount val="1"/>
                <c:pt idx="0">
                  <c:v>80</c:v>
                </c:pt>
              </c:numCache>
            </c:numRef>
          </c:yVal>
          <c:bubbleSize>
            <c:numRef>
              <c:f>calcul!$E$6</c:f>
              <c:numCache>
                <c:formatCode>General</c:formatCode>
                <c:ptCount val="1"/>
                <c:pt idx="0">
                  <c:v>80</c:v>
                </c:pt>
              </c:numCache>
            </c:numRef>
          </c:bubbleSize>
          <c:bubble3D val="1"/>
        </c:ser>
        <c:ser>
          <c:idx val="3"/>
          <c:order val="3"/>
          <c:tx>
            <c:strRef>
              <c:f>calcul!$C$7</c:f>
              <c:strCache>
                <c:ptCount val="1"/>
                <c:pt idx="0">
                  <c:v>4</c:v>
                </c:pt>
              </c:strCache>
            </c:strRef>
          </c:tx>
          <c:spPr>
            <a:ln w="25400">
              <a:noFill/>
            </a:ln>
          </c:spPr>
          <c:invertIfNegative val="0"/>
          <c:dLbls>
            <c:dLblPos val="ctr"/>
            <c:showLegendKey val="0"/>
            <c:showVal val="0"/>
            <c:showCatName val="0"/>
            <c:showSerName val="1"/>
            <c:showPercent val="0"/>
            <c:showBubbleSize val="0"/>
            <c:showLeaderLines val="0"/>
          </c:dLbls>
          <c:xVal>
            <c:numRef>
              <c:f>calcul!$D$7</c:f>
              <c:numCache>
                <c:formatCode>General</c:formatCode>
                <c:ptCount val="1"/>
                <c:pt idx="0">
                  <c:v>0</c:v>
                </c:pt>
              </c:numCache>
            </c:numRef>
          </c:xVal>
          <c:yVal>
            <c:numRef>
              <c:f>calcul!$E$7</c:f>
              <c:numCache>
                <c:formatCode>General</c:formatCode>
                <c:ptCount val="1"/>
                <c:pt idx="0">
                  <c:v>0</c:v>
                </c:pt>
              </c:numCache>
            </c:numRef>
          </c:yVal>
          <c:bubbleSize>
            <c:numRef>
              <c:f>calcul!$E$7</c:f>
              <c:numCache>
                <c:formatCode>General</c:formatCode>
                <c:ptCount val="1"/>
                <c:pt idx="0">
                  <c:v>0</c:v>
                </c:pt>
              </c:numCache>
            </c:numRef>
          </c:bubbleSize>
          <c:bubble3D val="1"/>
        </c:ser>
        <c:ser>
          <c:idx val="4"/>
          <c:order val="4"/>
          <c:tx>
            <c:strRef>
              <c:f>calcul!$C$8</c:f>
              <c:strCache>
                <c:ptCount val="1"/>
                <c:pt idx="0">
                  <c:v>5</c:v>
                </c:pt>
              </c:strCache>
            </c:strRef>
          </c:tx>
          <c:spPr>
            <a:ln w="25400">
              <a:noFill/>
            </a:ln>
          </c:spPr>
          <c:invertIfNegative val="0"/>
          <c:dLbls>
            <c:dLbl>
              <c:idx val="0"/>
              <c:dLblPos val="ctr"/>
              <c:showLegendKey val="0"/>
              <c:showVal val="0"/>
              <c:showCatName val="0"/>
              <c:showSerName val="1"/>
              <c:showPercent val="0"/>
              <c:showBubbleSize val="0"/>
            </c:dLbl>
            <c:showLegendKey val="0"/>
            <c:showVal val="0"/>
            <c:showCatName val="0"/>
            <c:showSerName val="1"/>
            <c:showPercent val="0"/>
            <c:showBubbleSize val="0"/>
            <c:showLeaderLines val="0"/>
          </c:dLbls>
          <c:xVal>
            <c:numRef>
              <c:f>calcul!$D$8</c:f>
              <c:numCache>
                <c:formatCode>General</c:formatCode>
                <c:ptCount val="1"/>
                <c:pt idx="0">
                  <c:v>0</c:v>
                </c:pt>
              </c:numCache>
            </c:numRef>
          </c:xVal>
          <c:yVal>
            <c:numRef>
              <c:f>calcul!$E$8</c:f>
              <c:numCache>
                <c:formatCode>General</c:formatCode>
                <c:ptCount val="1"/>
                <c:pt idx="0">
                  <c:v>0</c:v>
                </c:pt>
              </c:numCache>
            </c:numRef>
          </c:yVal>
          <c:bubbleSize>
            <c:numRef>
              <c:f>calcul!$E$8</c:f>
              <c:numCache>
                <c:formatCode>General</c:formatCode>
                <c:ptCount val="1"/>
                <c:pt idx="0">
                  <c:v>0</c:v>
                </c:pt>
              </c:numCache>
            </c:numRef>
          </c:bubbleSize>
          <c:bubble3D val="1"/>
        </c:ser>
        <c:dLbls>
          <c:showLegendKey val="0"/>
          <c:showVal val="0"/>
          <c:showCatName val="0"/>
          <c:showSerName val="1"/>
          <c:showPercent val="0"/>
          <c:showBubbleSize val="0"/>
        </c:dLbls>
        <c:bubbleScale val="100"/>
        <c:showNegBubbles val="0"/>
        <c:axId val="182954624"/>
        <c:axId val="182956800"/>
      </c:bubbleChart>
      <c:valAx>
        <c:axId val="182954624"/>
        <c:scaling>
          <c:orientation val="minMax"/>
          <c:max val="4"/>
          <c:min val="0"/>
        </c:scaling>
        <c:delete val="0"/>
        <c:axPos val="b"/>
        <c:title>
          <c:tx>
            <c:rich>
              <a:bodyPr/>
              <a:lstStyle/>
              <a:p>
                <a:pPr>
                  <a:defRPr/>
                </a:pPr>
                <a:r>
                  <a:rPr lang="fr-FR"/>
                  <a:t>Attrait Marchés </a:t>
                </a:r>
              </a:p>
            </c:rich>
          </c:tx>
          <c:layout/>
          <c:overlay val="0"/>
        </c:title>
        <c:numFmt formatCode="General" sourceLinked="1"/>
        <c:majorTickMark val="out"/>
        <c:minorTickMark val="none"/>
        <c:tickLblPos val="nextTo"/>
        <c:crossAx val="182956800"/>
        <c:crosses val="autoZero"/>
        <c:crossBetween val="midCat"/>
        <c:minorUnit val="0.1"/>
      </c:valAx>
      <c:valAx>
        <c:axId val="182956800"/>
        <c:scaling>
          <c:orientation val="minMax"/>
        </c:scaling>
        <c:delete val="0"/>
        <c:axPos val="l"/>
        <c:majorGridlines/>
        <c:title>
          <c:tx>
            <c:rich>
              <a:bodyPr rot="-5400000" vert="horz"/>
              <a:lstStyle/>
              <a:p>
                <a:pPr>
                  <a:defRPr/>
                </a:pPr>
                <a:r>
                  <a:rPr lang="fr-FR"/>
                  <a:t>Caht K€</a:t>
                </a:r>
              </a:p>
            </c:rich>
          </c:tx>
          <c:layout/>
          <c:overlay val="0"/>
        </c:title>
        <c:numFmt formatCode="General" sourceLinked="1"/>
        <c:majorTickMark val="out"/>
        <c:minorTickMark val="none"/>
        <c:tickLblPos val="nextTo"/>
        <c:crossAx val="182954624"/>
        <c:crosses val="autoZero"/>
        <c:crossBetween val="midCat"/>
      </c:valAx>
    </c:plotArea>
    <c:plotVisOnly val="1"/>
    <c:dispBlanksAs val="gap"/>
    <c:showDLblsOverMax val="0"/>
  </c:chart>
  <c:spPr>
    <a:ln>
      <a:solidFill>
        <a:schemeClr val="accent2">
          <a:lumMod val="40000"/>
          <a:lumOff val="60000"/>
        </a:schemeClr>
      </a:solid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7"/>
    </mc:Choice>
    <mc:Fallback>
      <c:style val="7"/>
    </mc:Fallback>
  </mc:AlternateContent>
  <c:chart>
    <c:title>
      <c:tx>
        <c:rich>
          <a:bodyPr/>
          <a:lstStyle/>
          <a:p>
            <a:pPr>
              <a:defRPr sz="1400"/>
            </a:pPr>
            <a:r>
              <a:rPr lang="fr-FR" sz="1400" dirty="0"/>
              <a:t>Positionnement Chiffre d'affaires par </a:t>
            </a:r>
            <a:r>
              <a:rPr lang="fr-FR" sz="1400" dirty="0" smtClean="0"/>
              <a:t>Marge de Contribution</a:t>
            </a:r>
            <a:endParaRPr lang="fr-FR" sz="1400" dirty="0"/>
          </a:p>
        </c:rich>
      </c:tx>
      <c:layout>
        <c:manualLayout>
          <c:xMode val="edge"/>
          <c:yMode val="edge"/>
          <c:x val="0.103688582364924"/>
          <c:y val="5.6378134646482399E-2"/>
        </c:manualLayout>
      </c:layout>
      <c:overlay val="0"/>
    </c:title>
    <c:autoTitleDeleted val="0"/>
    <c:plotArea>
      <c:layout/>
      <c:bubbleChart>
        <c:varyColors val="0"/>
        <c:ser>
          <c:idx val="1"/>
          <c:order val="0"/>
          <c:tx>
            <c:strRef>
              <c:f>calcul!$C$14</c:f>
              <c:strCache>
                <c:ptCount val="1"/>
                <c:pt idx="0">
                  <c:v>2</c:v>
                </c:pt>
              </c:strCache>
            </c:strRef>
          </c:tx>
          <c:invertIfNegative val="0"/>
          <c:dLbls>
            <c:dLblPos val="ctr"/>
            <c:showLegendKey val="0"/>
            <c:showVal val="0"/>
            <c:showCatName val="0"/>
            <c:showSerName val="1"/>
            <c:showPercent val="0"/>
            <c:showBubbleSize val="0"/>
            <c:showLeaderLines val="0"/>
          </c:dLbls>
          <c:xVal>
            <c:numRef>
              <c:f>calcul!$D$14</c:f>
              <c:numCache>
                <c:formatCode>General</c:formatCode>
                <c:ptCount val="1"/>
                <c:pt idx="0">
                  <c:v>2</c:v>
                </c:pt>
              </c:numCache>
            </c:numRef>
          </c:xVal>
          <c:yVal>
            <c:numRef>
              <c:f>calcul!$E$14</c:f>
              <c:numCache>
                <c:formatCode>General</c:formatCode>
                <c:ptCount val="1"/>
                <c:pt idx="0">
                  <c:v>40</c:v>
                </c:pt>
              </c:numCache>
            </c:numRef>
          </c:yVal>
          <c:bubbleSize>
            <c:numRef>
              <c:f>calcul!$E$14</c:f>
              <c:numCache>
                <c:formatCode>General</c:formatCode>
                <c:ptCount val="1"/>
                <c:pt idx="0">
                  <c:v>40</c:v>
                </c:pt>
              </c:numCache>
            </c:numRef>
          </c:bubbleSize>
          <c:bubble3D val="1"/>
        </c:ser>
        <c:ser>
          <c:idx val="2"/>
          <c:order val="1"/>
          <c:tx>
            <c:strRef>
              <c:f>calcul!$C$15</c:f>
              <c:strCache>
                <c:ptCount val="1"/>
                <c:pt idx="0">
                  <c:v>3</c:v>
                </c:pt>
              </c:strCache>
            </c:strRef>
          </c:tx>
          <c:invertIfNegative val="0"/>
          <c:dLbls>
            <c:dLblPos val="ctr"/>
            <c:showLegendKey val="0"/>
            <c:showVal val="0"/>
            <c:showCatName val="0"/>
            <c:showSerName val="1"/>
            <c:showPercent val="0"/>
            <c:showBubbleSize val="0"/>
            <c:showLeaderLines val="0"/>
          </c:dLbls>
          <c:xVal>
            <c:numRef>
              <c:f>calcul!$D$15</c:f>
              <c:numCache>
                <c:formatCode>General</c:formatCode>
                <c:ptCount val="1"/>
                <c:pt idx="0">
                  <c:v>1</c:v>
                </c:pt>
              </c:numCache>
            </c:numRef>
          </c:xVal>
          <c:yVal>
            <c:numRef>
              <c:f>calcul!$E$15</c:f>
              <c:numCache>
                <c:formatCode>General</c:formatCode>
                <c:ptCount val="1"/>
                <c:pt idx="0">
                  <c:v>10</c:v>
                </c:pt>
              </c:numCache>
            </c:numRef>
          </c:yVal>
          <c:bubbleSize>
            <c:numRef>
              <c:f>calcul!$E$15</c:f>
              <c:numCache>
                <c:formatCode>General</c:formatCode>
                <c:ptCount val="1"/>
                <c:pt idx="0">
                  <c:v>10</c:v>
                </c:pt>
              </c:numCache>
            </c:numRef>
          </c:bubbleSize>
          <c:bubble3D val="1"/>
        </c:ser>
        <c:ser>
          <c:idx val="3"/>
          <c:order val="2"/>
          <c:tx>
            <c:strRef>
              <c:f>calcul!$C$16</c:f>
              <c:strCache>
                <c:ptCount val="1"/>
                <c:pt idx="0">
                  <c:v>4</c:v>
                </c:pt>
              </c:strCache>
            </c:strRef>
          </c:tx>
          <c:invertIfNegative val="0"/>
          <c:dLbls>
            <c:dLblPos val="ctr"/>
            <c:showLegendKey val="0"/>
            <c:showVal val="0"/>
            <c:showCatName val="0"/>
            <c:showSerName val="1"/>
            <c:showPercent val="0"/>
            <c:showBubbleSize val="0"/>
            <c:showLeaderLines val="0"/>
          </c:dLbls>
          <c:xVal>
            <c:numRef>
              <c:f>calcul!$D$16</c:f>
              <c:numCache>
                <c:formatCode>General</c:formatCode>
                <c:ptCount val="1"/>
                <c:pt idx="0">
                  <c:v>0</c:v>
                </c:pt>
              </c:numCache>
            </c:numRef>
          </c:xVal>
          <c:yVal>
            <c:numRef>
              <c:f>calcul!$E$16</c:f>
              <c:numCache>
                <c:formatCode>General</c:formatCode>
                <c:ptCount val="1"/>
              </c:numCache>
            </c:numRef>
          </c:yVal>
          <c:bubbleSize>
            <c:numRef>
              <c:f>calcul!$E$16</c:f>
              <c:numCache>
                <c:formatCode>General</c:formatCode>
                <c:ptCount val="1"/>
              </c:numCache>
            </c:numRef>
          </c:bubbleSize>
          <c:bubble3D val="1"/>
        </c:ser>
        <c:ser>
          <c:idx val="4"/>
          <c:order val="3"/>
          <c:tx>
            <c:strRef>
              <c:f>calcul!$C$13</c:f>
              <c:strCache>
                <c:ptCount val="1"/>
                <c:pt idx="0">
                  <c:v>1</c:v>
                </c:pt>
              </c:strCache>
            </c:strRef>
          </c:tx>
          <c:invertIfNegative val="0"/>
          <c:dLbls>
            <c:dLbl>
              <c:idx val="0"/>
              <c:layout/>
              <c:dLblPos val="ctr"/>
              <c:showLegendKey val="0"/>
              <c:showVal val="0"/>
              <c:showCatName val="0"/>
              <c:showSerName val="1"/>
              <c:showPercent val="0"/>
              <c:showBubbleSize val="0"/>
            </c:dLbl>
            <c:showLegendKey val="0"/>
            <c:showVal val="0"/>
            <c:showCatName val="0"/>
            <c:showSerName val="1"/>
            <c:showPercent val="0"/>
            <c:showBubbleSize val="0"/>
            <c:showLeaderLines val="0"/>
          </c:dLbls>
          <c:xVal>
            <c:numRef>
              <c:f>calcul!$D$13</c:f>
              <c:numCache>
                <c:formatCode>General</c:formatCode>
                <c:ptCount val="1"/>
                <c:pt idx="0">
                  <c:v>2</c:v>
                </c:pt>
              </c:numCache>
            </c:numRef>
          </c:xVal>
          <c:yVal>
            <c:numRef>
              <c:f>calcul!$E$13</c:f>
              <c:numCache>
                <c:formatCode>General</c:formatCode>
                <c:ptCount val="1"/>
                <c:pt idx="0">
                  <c:v>10</c:v>
                </c:pt>
              </c:numCache>
            </c:numRef>
          </c:yVal>
          <c:bubbleSize>
            <c:numRef>
              <c:f>calcul!$E$13</c:f>
              <c:numCache>
                <c:formatCode>General</c:formatCode>
                <c:ptCount val="1"/>
                <c:pt idx="0">
                  <c:v>10</c:v>
                </c:pt>
              </c:numCache>
            </c:numRef>
          </c:bubbleSize>
          <c:bubble3D val="1"/>
        </c:ser>
        <c:ser>
          <c:idx val="0"/>
          <c:order val="4"/>
          <c:tx>
            <c:strRef>
              <c:f>calcul!$C$17</c:f>
              <c:strCache>
                <c:ptCount val="1"/>
                <c:pt idx="0">
                  <c:v>5</c:v>
                </c:pt>
              </c:strCache>
            </c:strRef>
          </c:tx>
          <c:invertIfNegative val="0"/>
          <c:dLbls>
            <c:dLblPos val="ctr"/>
            <c:showLegendKey val="0"/>
            <c:showVal val="0"/>
            <c:showCatName val="0"/>
            <c:showSerName val="1"/>
            <c:showPercent val="0"/>
            <c:showBubbleSize val="0"/>
            <c:showLeaderLines val="0"/>
          </c:dLbls>
          <c:xVal>
            <c:numRef>
              <c:f>calcul!$D$17</c:f>
              <c:numCache>
                <c:formatCode>General</c:formatCode>
                <c:ptCount val="1"/>
                <c:pt idx="0">
                  <c:v>0</c:v>
                </c:pt>
              </c:numCache>
            </c:numRef>
          </c:xVal>
          <c:yVal>
            <c:numRef>
              <c:f>calcul!$E$17</c:f>
              <c:numCache>
                <c:formatCode>General</c:formatCode>
                <c:ptCount val="1"/>
              </c:numCache>
            </c:numRef>
          </c:yVal>
          <c:bubbleSize>
            <c:numRef>
              <c:f>calcul!$E$17</c:f>
              <c:numCache>
                <c:formatCode>General</c:formatCode>
                <c:ptCount val="1"/>
              </c:numCache>
            </c:numRef>
          </c:bubbleSize>
          <c:bubble3D val="1"/>
        </c:ser>
        <c:dLbls>
          <c:showLegendKey val="0"/>
          <c:showVal val="0"/>
          <c:showCatName val="0"/>
          <c:showSerName val="1"/>
          <c:showPercent val="0"/>
          <c:showBubbleSize val="0"/>
        </c:dLbls>
        <c:bubbleScale val="100"/>
        <c:showNegBubbles val="0"/>
        <c:axId val="182991104"/>
        <c:axId val="183001472"/>
      </c:bubbleChart>
      <c:valAx>
        <c:axId val="182991104"/>
        <c:scaling>
          <c:orientation val="minMax"/>
          <c:max val="4"/>
          <c:min val="0"/>
        </c:scaling>
        <c:delete val="0"/>
        <c:axPos val="b"/>
        <c:title>
          <c:tx>
            <c:rich>
              <a:bodyPr/>
              <a:lstStyle/>
              <a:p>
                <a:pPr>
                  <a:defRPr/>
                </a:pPr>
                <a:r>
                  <a:rPr lang="fr-FR"/>
                  <a:t>Attrait Marchés </a:t>
                </a:r>
              </a:p>
            </c:rich>
          </c:tx>
          <c:layout/>
          <c:overlay val="0"/>
        </c:title>
        <c:numFmt formatCode="General" sourceLinked="1"/>
        <c:majorTickMark val="out"/>
        <c:minorTickMark val="none"/>
        <c:tickLblPos val="nextTo"/>
        <c:crossAx val="183001472"/>
        <c:crosses val="autoZero"/>
        <c:crossBetween val="midCat"/>
        <c:minorUnit val="0.1"/>
      </c:valAx>
      <c:valAx>
        <c:axId val="183001472"/>
        <c:scaling>
          <c:orientation val="minMax"/>
        </c:scaling>
        <c:delete val="0"/>
        <c:axPos val="l"/>
        <c:majorGridlines/>
        <c:title>
          <c:tx>
            <c:rich>
              <a:bodyPr rot="-5400000" vert="horz"/>
              <a:lstStyle/>
              <a:p>
                <a:pPr>
                  <a:defRPr/>
                </a:pPr>
                <a:r>
                  <a:rPr lang="fr-FR"/>
                  <a:t>Marge K€</a:t>
                </a:r>
              </a:p>
            </c:rich>
          </c:tx>
          <c:layout/>
          <c:overlay val="0"/>
        </c:title>
        <c:numFmt formatCode="General" sourceLinked="1"/>
        <c:majorTickMark val="out"/>
        <c:minorTickMark val="none"/>
        <c:tickLblPos val="nextTo"/>
        <c:crossAx val="182991104"/>
        <c:crosses val="autoZero"/>
        <c:crossBetween val="midCat"/>
      </c:valAx>
    </c:plotArea>
    <c:plotVisOnly val="1"/>
    <c:dispBlanksAs val="gap"/>
    <c:showDLblsOverMax val="0"/>
  </c:chart>
  <c:spPr>
    <a:ln>
      <a:solidFill>
        <a:schemeClr val="accent4"/>
      </a:solidFill>
    </a:ln>
  </c:sp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F52508D-F0B4-BD4C-A561-3BE5336A3CD2}" type="datetimeFigureOut">
              <a:rPr lang="fr-FR" smtClean="0"/>
              <a:t>17/02/2014</a:t>
            </a:fld>
            <a:endParaRPr lang="fr-FR"/>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A9A5BBE-EBF8-534C-AADE-5108F8927332}" type="slidenum">
              <a:rPr lang="fr-FR" smtClean="0"/>
              <a:t>‹N°›</a:t>
            </a:fld>
            <a:endParaRPr lang="fr-FR"/>
          </a:p>
        </p:txBody>
      </p:sp>
    </p:spTree>
    <p:extLst>
      <p:ext uri="{BB962C8B-B14F-4D97-AF65-F5344CB8AC3E}">
        <p14:creationId xmlns:p14="http://schemas.microsoft.com/office/powerpoint/2010/main" val="91512251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97A0ED0-4071-D544-85D9-BE433FCA0F08}" type="datetimeFigureOut">
              <a:rPr lang="fr-FR" smtClean="0"/>
              <a:t>17/02/2014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17B80DF-AF9F-F84B-AE88-CA634C0EE651}" type="slidenum">
              <a:rPr lang="fr-FR" smtClean="0"/>
              <a:t>‹N°›</a:t>
            </a:fld>
            <a:endParaRPr lang="fr-FR"/>
          </a:p>
        </p:txBody>
      </p:sp>
    </p:spTree>
    <p:extLst>
      <p:ext uri="{BB962C8B-B14F-4D97-AF65-F5344CB8AC3E}">
        <p14:creationId xmlns:p14="http://schemas.microsoft.com/office/powerpoint/2010/main" val="1103511970"/>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1</a:t>
            </a:fld>
            <a:endParaRPr lang="fr-FR"/>
          </a:p>
        </p:txBody>
      </p:sp>
    </p:spTree>
    <p:extLst>
      <p:ext uri="{BB962C8B-B14F-4D97-AF65-F5344CB8AC3E}">
        <p14:creationId xmlns:p14="http://schemas.microsoft.com/office/powerpoint/2010/main" val="13684158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kern="1200" dirty="0" smtClean="0">
                <a:solidFill>
                  <a:schemeClr val="tx1"/>
                </a:solidFill>
                <a:effectLst/>
                <a:latin typeface="+mn-lt"/>
                <a:ea typeface="+mn-ea"/>
                <a:cs typeface="+mn-cs"/>
              </a:rPr>
              <a:t>Le diaporama se compose de 3 parties :</a:t>
            </a:r>
          </a:p>
          <a:p>
            <a:r>
              <a:rPr lang="fr-FR"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		La préparation</a:t>
            </a:r>
          </a:p>
          <a:p>
            <a:r>
              <a:rPr lang="fr-FR" sz="1200" kern="1200" dirty="0" smtClean="0">
                <a:solidFill>
                  <a:schemeClr val="tx1"/>
                </a:solidFill>
                <a:effectLst/>
                <a:latin typeface="+mn-lt"/>
                <a:ea typeface="+mn-ea"/>
                <a:cs typeface="+mn-cs"/>
              </a:rPr>
              <a:t>		L’analyse </a:t>
            </a:r>
          </a:p>
          <a:p>
            <a:r>
              <a:rPr lang="fr-FR" sz="1200" kern="1200" dirty="0" smtClean="0">
                <a:solidFill>
                  <a:schemeClr val="tx1"/>
                </a:solidFill>
                <a:effectLst/>
                <a:latin typeface="+mn-lt"/>
                <a:ea typeface="+mn-ea"/>
                <a:cs typeface="+mn-cs"/>
              </a:rPr>
              <a:t>		la formalisation</a:t>
            </a:r>
          </a:p>
          <a:p>
            <a:r>
              <a:rPr lang="fr-FR" sz="1200" kern="1200" dirty="0" smtClean="0">
                <a:solidFill>
                  <a:schemeClr val="tx1"/>
                </a:solidFill>
                <a:effectLst/>
                <a:latin typeface="+mn-lt"/>
                <a:ea typeface="+mn-ea"/>
                <a:cs typeface="+mn-cs"/>
              </a:rPr>
              <a:t>Ces étapes sont indiquées à gauche</a:t>
            </a:r>
            <a:r>
              <a:rPr lang="fr-FR" sz="1200" kern="1200" baseline="0" dirty="0" smtClean="0">
                <a:solidFill>
                  <a:schemeClr val="tx1"/>
                </a:solidFill>
                <a:effectLst/>
                <a:latin typeface="+mn-lt"/>
                <a:ea typeface="+mn-ea"/>
                <a:cs typeface="+mn-cs"/>
              </a:rPr>
              <a:t> de chaque diapositive pour simplifier la lecture et la compréhension</a:t>
            </a:r>
            <a:endParaRPr lang="fr-FR"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a:t>
            </a:r>
            <a:endParaRPr lang="fr-FR" sz="1800" dirty="0" smtClean="0">
              <a:effectLst/>
              <a:latin typeface="Times New Roman"/>
              <a:ea typeface="Times New Roman"/>
              <a:cs typeface="Times New Roman"/>
            </a:endParaRPr>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2</a:t>
            </a:fld>
            <a:endParaRPr lang="fr-FR"/>
          </a:p>
        </p:txBody>
      </p:sp>
    </p:spTree>
    <p:extLst>
      <p:ext uri="{BB962C8B-B14F-4D97-AF65-F5344CB8AC3E}">
        <p14:creationId xmlns:p14="http://schemas.microsoft.com/office/powerpoint/2010/main" val="3490824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b="1" kern="1200" dirty="0" smtClean="0">
                <a:solidFill>
                  <a:schemeClr val="tx1"/>
                </a:solidFill>
                <a:effectLst/>
                <a:latin typeface="+mn-lt"/>
                <a:ea typeface="+mn-ea"/>
                <a:cs typeface="+mn-cs"/>
              </a:rPr>
              <a:t>Savoir où l’on </a:t>
            </a:r>
            <a:r>
              <a:rPr lang="fr-FR" sz="1200" b="1" kern="1200" dirty="0" smtClean="0">
                <a:solidFill>
                  <a:schemeClr val="tx1"/>
                </a:solidFill>
                <a:effectLst/>
                <a:latin typeface="+mn-lt"/>
                <a:ea typeface="+mn-ea"/>
                <a:cs typeface="+mn-cs"/>
              </a:rPr>
              <a:t>va</a:t>
            </a:r>
            <a:r>
              <a:rPr lang="fr-FR" sz="1200" b="1" kern="1200" dirty="0" smtClean="0">
                <a:solidFill>
                  <a:schemeClr val="tx1"/>
                </a:solidFill>
                <a:effectLst/>
                <a:latin typeface="+mn-lt"/>
                <a:ea typeface="+mn-ea"/>
                <a:cs typeface="+mn-cs"/>
              </a:rPr>
              <a:t>, Savoir qui l’on veut être détermine le chemin</a:t>
            </a:r>
            <a:r>
              <a:rPr lang="fr-FR" sz="1200" b="1" kern="1200" dirty="0" smtClean="0">
                <a:solidFill>
                  <a:schemeClr val="tx1"/>
                </a:solidFill>
                <a:effectLst/>
                <a:latin typeface="+mn-lt"/>
                <a:ea typeface="+mn-ea"/>
                <a:cs typeface="+mn-cs"/>
              </a:rPr>
              <a:t>… Le </a:t>
            </a:r>
            <a:r>
              <a:rPr lang="fr-FR" sz="1200" b="1" kern="1200" dirty="0" smtClean="0">
                <a:solidFill>
                  <a:schemeClr val="tx1"/>
                </a:solidFill>
                <a:effectLst/>
                <a:latin typeface="+mn-lt"/>
                <a:ea typeface="+mn-ea"/>
                <a:cs typeface="+mn-cs"/>
              </a:rPr>
              <a:t>Business Plan </a:t>
            </a:r>
            <a:r>
              <a:rPr lang="fr-FR" sz="1200" b="1" kern="1200" dirty="0" smtClean="0">
                <a:solidFill>
                  <a:schemeClr val="tx1"/>
                </a:solidFill>
                <a:effectLst/>
                <a:latin typeface="+mn-lt"/>
                <a:ea typeface="+mn-ea"/>
                <a:cs typeface="+mn-cs"/>
              </a:rPr>
              <a:t>est un </a:t>
            </a:r>
            <a:r>
              <a:rPr lang="fr-FR" sz="1200" b="1" kern="1200" dirty="0" smtClean="0">
                <a:solidFill>
                  <a:schemeClr val="tx1"/>
                </a:solidFill>
                <a:effectLst/>
                <a:latin typeface="+mn-lt"/>
                <a:ea typeface="+mn-ea"/>
                <a:cs typeface="+mn-cs"/>
              </a:rPr>
              <a:t>outil de pilotage d’aujourd’hui vers demain.</a:t>
            </a:r>
            <a:endParaRPr lang="fr-FR"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 Il faut d'abord savoir ce que l'on veut, il faut ensuite avoir le courage de le dire, il faut enfin l'énergie de le faire » </a:t>
            </a:r>
            <a:r>
              <a:rPr lang="fr-FR" sz="1200" kern="1200" dirty="0" smtClean="0">
                <a:solidFill>
                  <a:schemeClr val="tx1"/>
                </a:solidFill>
                <a:effectLst/>
                <a:latin typeface="+mn-lt"/>
                <a:ea typeface="+mn-ea"/>
                <a:cs typeface="+mn-cs"/>
              </a:rPr>
              <a:t>- </a:t>
            </a:r>
            <a:r>
              <a:rPr lang="fr-FR" sz="1200" b="1" kern="1200" dirty="0" smtClean="0">
                <a:solidFill>
                  <a:schemeClr val="tx1"/>
                </a:solidFill>
                <a:effectLst/>
                <a:latin typeface="+mn-lt"/>
                <a:ea typeface="+mn-ea"/>
                <a:cs typeface="+mn-cs"/>
              </a:rPr>
              <a:t>George Clémenceau,</a:t>
            </a:r>
            <a:endParaRPr lang="fr-FR"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Dans un monde où tous va toujours plus vite, </a:t>
            </a:r>
            <a:r>
              <a:rPr lang="fr-FR" sz="1200" kern="1200" dirty="0" smtClean="0">
                <a:solidFill>
                  <a:schemeClr val="tx1"/>
                </a:solidFill>
                <a:effectLst/>
                <a:latin typeface="+mn-lt"/>
                <a:ea typeface="+mn-ea"/>
                <a:cs typeface="+mn-cs"/>
              </a:rPr>
              <a:t>il est vital </a:t>
            </a:r>
            <a:r>
              <a:rPr lang="fr-FR" sz="1200" kern="1200" dirty="0" smtClean="0">
                <a:solidFill>
                  <a:schemeClr val="tx1"/>
                </a:solidFill>
                <a:effectLst/>
                <a:latin typeface="+mn-lt"/>
                <a:ea typeface="+mn-ea"/>
                <a:cs typeface="+mn-cs"/>
              </a:rPr>
              <a:t>de savoir où l’on va, de connaître son environnement et les forces sur lesquelles </a:t>
            </a:r>
            <a:r>
              <a:rPr lang="fr-FR" sz="1200" kern="1200" dirty="0" smtClean="0">
                <a:solidFill>
                  <a:schemeClr val="tx1"/>
                </a:solidFill>
                <a:effectLst/>
                <a:latin typeface="+mn-lt"/>
                <a:ea typeface="+mn-ea"/>
                <a:cs typeface="+mn-cs"/>
              </a:rPr>
              <a:t>on </a:t>
            </a:r>
            <a:r>
              <a:rPr lang="fr-FR" sz="1200" kern="1200" dirty="0" smtClean="0">
                <a:solidFill>
                  <a:schemeClr val="tx1"/>
                </a:solidFill>
                <a:effectLst/>
                <a:latin typeface="+mn-lt"/>
                <a:ea typeface="+mn-ea"/>
                <a:cs typeface="+mn-cs"/>
              </a:rPr>
              <a:t>peut </a:t>
            </a:r>
            <a:r>
              <a:rPr lang="fr-FR" sz="1200" kern="1200" dirty="0" smtClean="0">
                <a:solidFill>
                  <a:schemeClr val="tx1"/>
                </a:solidFill>
                <a:effectLst/>
                <a:latin typeface="+mn-lt"/>
                <a:ea typeface="+mn-ea"/>
                <a:cs typeface="+mn-cs"/>
              </a:rPr>
              <a:t>compter. </a:t>
            </a:r>
            <a:endParaRPr lang="fr-FR"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En effet, dans </a:t>
            </a:r>
            <a:r>
              <a:rPr lang="fr-FR" sz="1200" kern="1200" dirty="0" smtClean="0">
                <a:solidFill>
                  <a:schemeClr val="tx1"/>
                </a:solidFill>
                <a:effectLst/>
                <a:latin typeface="+mn-lt"/>
                <a:ea typeface="+mn-ea"/>
                <a:cs typeface="+mn-cs"/>
              </a:rPr>
              <a:t>ce contexte, </a:t>
            </a:r>
            <a:r>
              <a:rPr lang="fr-FR" sz="1200" kern="1200" dirty="0" smtClean="0">
                <a:solidFill>
                  <a:schemeClr val="tx1"/>
                </a:solidFill>
                <a:effectLst/>
                <a:latin typeface="+mn-lt"/>
                <a:ea typeface="+mn-ea"/>
                <a:cs typeface="+mn-cs"/>
              </a:rPr>
              <a:t>les fondamentaux reposent sur la vision, le degré d’exigence </a:t>
            </a:r>
            <a:r>
              <a:rPr lang="fr-FR" sz="1200" kern="1200" dirty="0" smtClean="0">
                <a:solidFill>
                  <a:schemeClr val="tx1"/>
                </a:solidFill>
                <a:effectLst/>
                <a:latin typeface="+mn-lt"/>
                <a:ea typeface="+mn-ea"/>
                <a:cs typeface="+mn-cs"/>
              </a:rPr>
              <a:t>qu’on </a:t>
            </a:r>
            <a:r>
              <a:rPr lang="fr-FR" sz="1200" kern="1200" dirty="0" smtClean="0">
                <a:solidFill>
                  <a:schemeClr val="tx1"/>
                </a:solidFill>
                <a:effectLst/>
                <a:latin typeface="+mn-lt"/>
                <a:ea typeface="+mn-ea"/>
                <a:cs typeface="+mn-cs"/>
              </a:rPr>
              <a:t>se donne, les valeurs sur lesquelles </a:t>
            </a:r>
            <a:r>
              <a:rPr lang="fr-FR" sz="1200" kern="1200" dirty="0" smtClean="0">
                <a:solidFill>
                  <a:schemeClr val="tx1"/>
                </a:solidFill>
                <a:effectLst/>
                <a:latin typeface="+mn-lt"/>
                <a:ea typeface="+mn-ea"/>
                <a:cs typeface="+mn-cs"/>
              </a:rPr>
              <a:t>on s’appuie, </a:t>
            </a:r>
            <a:r>
              <a:rPr lang="fr-FR" sz="1200" kern="1200" dirty="0" smtClean="0">
                <a:solidFill>
                  <a:schemeClr val="tx1"/>
                </a:solidFill>
                <a:effectLst/>
                <a:latin typeface="+mn-lt"/>
                <a:ea typeface="+mn-ea"/>
                <a:cs typeface="+mn-cs"/>
              </a:rPr>
              <a:t>les compétences internes et externes</a:t>
            </a:r>
            <a:r>
              <a:rPr lang="fr-FR" sz="1200" kern="1200" dirty="0" smtClean="0">
                <a:solidFill>
                  <a:schemeClr val="tx1"/>
                </a:solidFill>
                <a:effectLst/>
                <a:latin typeface="+mn-lt"/>
                <a:ea typeface="+mn-ea"/>
                <a:cs typeface="+mn-cs"/>
              </a:rPr>
              <a:t>… Plus </a:t>
            </a:r>
            <a:r>
              <a:rPr lang="fr-FR" sz="1200" kern="1200" dirty="0" smtClean="0">
                <a:solidFill>
                  <a:schemeClr val="tx1"/>
                </a:solidFill>
                <a:effectLst/>
                <a:latin typeface="+mn-lt"/>
                <a:ea typeface="+mn-ea"/>
                <a:cs typeface="+mn-cs"/>
              </a:rPr>
              <a:t>qu’à tout autre </a:t>
            </a:r>
            <a:r>
              <a:rPr lang="fr-FR" sz="1200" kern="1200" dirty="0" smtClean="0">
                <a:solidFill>
                  <a:schemeClr val="tx1"/>
                </a:solidFill>
                <a:effectLst/>
                <a:latin typeface="+mn-lt"/>
                <a:ea typeface="+mn-ea"/>
                <a:cs typeface="+mn-cs"/>
              </a:rPr>
              <a:t>moment, </a:t>
            </a:r>
            <a:r>
              <a:rPr lang="fr-FR" sz="1200" kern="1200" dirty="0" smtClean="0">
                <a:solidFill>
                  <a:schemeClr val="tx1"/>
                </a:solidFill>
                <a:effectLst/>
                <a:latin typeface="+mn-lt"/>
                <a:ea typeface="+mn-ea"/>
                <a:cs typeface="+mn-cs"/>
              </a:rPr>
              <a:t>quand les facteurs sont </a:t>
            </a:r>
            <a:r>
              <a:rPr lang="fr-FR" sz="1200" kern="1200" dirty="0" smtClean="0">
                <a:solidFill>
                  <a:schemeClr val="tx1"/>
                </a:solidFill>
                <a:effectLst/>
                <a:latin typeface="+mn-lt"/>
                <a:ea typeface="+mn-ea"/>
                <a:cs typeface="+mn-cs"/>
              </a:rPr>
              <a:t>changeants, </a:t>
            </a:r>
            <a:r>
              <a:rPr lang="fr-FR" sz="1200" kern="1200" dirty="0" smtClean="0">
                <a:solidFill>
                  <a:schemeClr val="tx1"/>
                </a:solidFill>
                <a:effectLst/>
                <a:latin typeface="+mn-lt"/>
                <a:ea typeface="+mn-ea"/>
                <a:cs typeface="+mn-cs"/>
              </a:rPr>
              <a:t>il convient de savoir exprimer exactement ce </a:t>
            </a:r>
            <a:r>
              <a:rPr lang="fr-FR" sz="1200" kern="1200" dirty="0" smtClean="0">
                <a:solidFill>
                  <a:schemeClr val="tx1"/>
                </a:solidFill>
                <a:effectLst/>
                <a:latin typeface="+mn-lt"/>
                <a:ea typeface="+mn-ea"/>
                <a:cs typeface="+mn-cs"/>
              </a:rPr>
              <a:t>qu’on </a:t>
            </a:r>
            <a:r>
              <a:rPr lang="fr-FR" sz="1200" kern="1200" dirty="0" smtClean="0">
                <a:solidFill>
                  <a:schemeClr val="tx1"/>
                </a:solidFill>
                <a:effectLst/>
                <a:latin typeface="+mn-lt"/>
                <a:ea typeface="+mn-ea"/>
                <a:cs typeface="+mn-cs"/>
              </a:rPr>
              <a:t>veut à ses collaborateurs, ses partenaires, ses clients, ses </a:t>
            </a:r>
            <a:r>
              <a:rPr lang="fr-FR" sz="1200" kern="1200" dirty="0" smtClean="0">
                <a:solidFill>
                  <a:schemeClr val="tx1"/>
                </a:solidFill>
                <a:effectLst/>
                <a:latin typeface="+mn-lt"/>
                <a:ea typeface="+mn-ea"/>
                <a:cs typeface="+mn-cs"/>
              </a:rPr>
              <a:t>fournisseurs... Il </a:t>
            </a:r>
            <a:r>
              <a:rPr lang="fr-FR" sz="1200" kern="1200" dirty="0" smtClean="0">
                <a:solidFill>
                  <a:schemeClr val="tx1"/>
                </a:solidFill>
                <a:effectLst/>
                <a:latin typeface="+mn-lt"/>
                <a:ea typeface="+mn-ea"/>
                <a:cs typeface="+mn-cs"/>
              </a:rPr>
              <a:t>est important de donner du sens et de savoir décrypter les conditions d’un changement qui devient la règle.</a:t>
            </a:r>
          </a:p>
          <a:p>
            <a:r>
              <a:rPr lang="fr-FR"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Mais sous quelle forme présenter ses projets, ses moyens, ses ambitions… ?   Il est un outil souvent évoqué </a:t>
            </a:r>
            <a:r>
              <a:rPr lang="fr-FR" sz="1200" kern="1200" dirty="0" smtClean="0">
                <a:solidFill>
                  <a:schemeClr val="tx1"/>
                </a:solidFill>
                <a:effectLst/>
                <a:latin typeface="+mn-lt"/>
                <a:ea typeface="+mn-ea"/>
                <a:cs typeface="+mn-cs"/>
              </a:rPr>
              <a:t>: le </a:t>
            </a:r>
            <a:r>
              <a:rPr lang="fr-FR" sz="1200" kern="1200" dirty="0" smtClean="0">
                <a:solidFill>
                  <a:schemeClr val="tx1"/>
                </a:solidFill>
                <a:effectLst/>
                <a:latin typeface="+mn-lt"/>
                <a:ea typeface="+mn-ea"/>
                <a:cs typeface="+mn-cs"/>
              </a:rPr>
              <a:t>Business Plan </a:t>
            </a:r>
            <a:r>
              <a:rPr lang="fr-FR" sz="1200" kern="1200" dirty="0" smtClean="0">
                <a:solidFill>
                  <a:schemeClr val="tx1"/>
                </a:solidFill>
                <a:effectLst/>
                <a:latin typeface="+mn-lt"/>
                <a:ea typeface="+mn-ea"/>
                <a:cs typeface="+mn-cs"/>
              </a:rPr>
              <a:t>(aussi</a:t>
            </a:r>
            <a:r>
              <a:rPr lang="fr-FR" sz="1200" kern="1200" baseline="0" dirty="0" smtClean="0">
                <a:solidFill>
                  <a:schemeClr val="tx1"/>
                </a:solidFill>
                <a:effectLst/>
                <a:latin typeface="+mn-lt"/>
                <a:ea typeface="+mn-ea"/>
                <a:cs typeface="+mn-cs"/>
              </a:rPr>
              <a:t> appelé </a:t>
            </a:r>
            <a:r>
              <a:rPr lang="fr-FR" sz="1200" kern="1200" dirty="0" smtClean="0">
                <a:solidFill>
                  <a:schemeClr val="tx1"/>
                </a:solidFill>
                <a:effectLst/>
                <a:latin typeface="+mn-lt"/>
                <a:ea typeface="+mn-ea"/>
                <a:cs typeface="+mn-cs"/>
              </a:rPr>
              <a:t>le </a:t>
            </a:r>
            <a:r>
              <a:rPr lang="fr-FR" sz="1200" kern="1200" dirty="0" smtClean="0">
                <a:solidFill>
                  <a:schemeClr val="tx1"/>
                </a:solidFill>
                <a:effectLst/>
                <a:latin typeface="+mn-lt"/>
                <a:ea typeface="+mn-ea"/>
                <a:cs typeface="+mn-cs"/>
              </a:rPr>
              <a:t>plan d’affaires</a:t>
            </a:r>
            <a:r>
              <a:rPr lang="fr-FR" sz="1200" kern="1200" dirty="0" smtClean="0">
                <a:solidFill>
                  <a:schemeClr val="tx1"/>
                </a:solidFill>
                <a:effectLst/>
                <a:latin typeface="+mn-lt"/>
                <a:ea typeface="+mn-ea"/>
                <a:cs typeface="+mn-cs"/>
              </a:rPr>
              <a:t>).</a:t>
            </a:r>
            <a:r>
              <a:rPr lang="fr-FR" sz="1200" kern="1200" baseline="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Véritable </a:t>
            </a:r>
            <a:r>
              <a:rPr lang="fr-FR" sz="1200" kern="1200" dirty="0" smtClean="0">
                <a:solidFill>
                  <a:schemeClr val="tx1"/>
                </a:solidFill>
                <a:effectLst/>
                <a:latin typeface="+mn-lt"/>
                <a:ea typeface="+mn-ea"/>
                <a:cs typeface="+mn-cs"/>
              </a:rPr>
              <a:t>fil rouge, il est parfois </a:t>
            </a:r>
            <a:r>
              <a:rPr lang="fr-FR" sz="1200" kern="1200" dirty="0" smtClean="0">
                <a:solidFill>
                  <a:schemeClr val="tx1"/>
                </a:solidFill>
                <a:effectLst/>
                <a:latin typeface="+mn-lt"/>
                <a:ea typeface="+mn-ea"/>
                <a:cs typeface="+mn-cs"/>
              </a:rPr>
              <a:t>considéré, </a:t>
            </a:r>
            <a:r>
              <a:rPr lang="fr-FR" sz="1200" kern="1200" dirty="0" smtClean="0">
                <a:solidFill>
                  <a:schemeClr val="tx1"/>
                </a:solidFill>
                <a:effectLst/>
                <a:latin typeface="+mn-lt"/>
                <a:ea typeface="+mn-ea"/>
                <a:cs typeface="+mn-cs"/>
              </a:rPr>
              <a:t>à </a:t>
            </a:r>
            <a:r>
              <a:rPr lang="fr-FR" sz="1200" kern="1200" dirty="0" smtClean="0">
                <a:solidFill>
                  <a:schemeClr val="tx1"/>
                </a:solidFill>
                <a:effectLst/>
                <a:latin typeface="+mn-lt"/>
                <a:ea typeface="+mn-ea"/>
                <a:cs typeface="+mn-cs"/>
              </a:rPr>
              <a:t>tort, </a:t>
            </a:r>
            <a:r>
              <a:rPr lang="fr-FR" sz="1200" kern="1200" dirty="0" smtClean="0">
                <a:solidFill>
                  <a:schemeClr val="tx1"/>
                </a:solidFill>
                <a:effectLst/>
                <a:latin typeface="+mn-lt"/>
                <a:ea typeface="+mn-ea"/>
                <a:cs typeface="+mn-cs"/>
              </a:rPr>
              <a:t>comme un simple recueil ponctuel des données de l’entreprise avec une forte orientation financière. </a:t>
            </a:r>
            <a:r>
              <a:rPr lang="fr-FR" sz="1200" kern="1200" dirty="0" smtClean="0">
                <a:solidFill>
                  <a:schemeClr val="tx1"/>
                </a:solidFill>
                <a:effectLst/>
                <a:latin typeface="+mn-lt"/>
                <a:ea typeface="+mn-ea"/>
                <a:cs typeface="+mn-cs"/>
              </a:rPr>
              <a:t>Peu </a:t>
            </a:r>
            <a:r>
              <a:rPr lang="fr-FR" sz="1200" kern="1200" dirty="0" smtClean="0">
                <a:solidFill>
                  <a:schemeClr val="tx1"/>
                </a:solidFill>
                <a:effectLst/>
                <a:latin typeface="+mn-lt"/>
                <a:ea typeface="+mn-ea"/>
                <a:cs typeface="+mn-cs"/>
              </a:rPr>
              <a:t>valorisé, il est alors stocké sur une étagère. A son évocation, il est </a:t>
            </a:r>
            <a:r>
              <a:rPr lang="fr-FR" sz="1200" kern="1200" dirty="0" smtClean="0">
                <a:solidFill>
                  <a:schemeClr val="tx1"/>
                </a:solidFill>
                <a:effectLst/>
                <a:latin typeface="+mn-lt"/>
                <a:ea typeface="+mn-ea"/>
                <a:cs typeface="+mn-cs"/>
              </a:rPr>
              <a:t>parfois</a:t>
            </a:r>
            <a:r>
              <a:rPr lang="fr-FR" sz="1200" kern="1200" baseline="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répondu </a:t>
            </a:r>
            <a:r>
              <a:rPr lang="fr-FR" sz="1200" kern="120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à </a:t>
            </a:r>
            <a:r>
              <a:rPr lang="fr-FR" sz="1200" kern="1200" dirty="0" smtClean="0">
                <a:solidFill>
                  <a:schemeClr val="tx1"/>
                </a:solidFill>
                <a:effectLst/>
                <a:latin typeface="+mn-lt"/>
                <a:ea typeface="+mn-ea"/>
                <a:cs typeface="+mn-cs"/>
              </a:rPr>
              <a:t>quoi sert de définir un plan à 3 ans, ou 5 ans alors </a:t>
            </a:r>
            <a:r>
              <a:rPr lang="fr-FR" sz="1200" kern="1200" dirty="0" smtClean="0">
                <a:solidFill>
                  <a:schemeClr val="tx1"/>
                </a:solidFill>
                <a:effectLst/>
                <a:latin typeface="+mn-lt"/>
                <a:ea typeface="+mn-ea"/>
                <a:cs typeface="+mn-cs"/>
              </a:rPr>
              <a:t>qu’on </a:t>
            </a:r>
            <a:r>
              <a:rPr lang="fr-FR" sz="1200" kern="1200" dirty="0" smtClean="0">
                <a:solidFill>
                  <a:schemeClr val="tx1"/>
                </a:solidFill>
                <a:effectLst/>
                <a:latin typeface="+mn-lt"/>
                <a:ea typeface="+mn-ea"/>
                <a:cs typeface="+mn-cs"/>
              </a:rPr>
              <a:t>ne sait pas ce </a:t>
            </a:r>
            <a:r>
              <a:rPr lang="fr-FR" sz="1200" kern="1200" dirty="0" smtClean="0">
                <a:solidFill>
                  <a:schemeClr val="tx1"/>
                </a:solidFill>
                <a:effectLst/>
                <a:latin typeface="+mn-lt"/>
                <a:ea typeface="+mn-ea"/>
                <a:cs typeface="+mn-cs"/>
              </a:rPr>
              <a:t>qu’on </a:t>
            </a:r>
            <a:r>
              <a:rPr lang="fr-FR" sz="1200" kern="1200" dirty="0" smtClean="0">
                <a:solidFill>
                  <a:schemeClr val="tx1"/>
                </a:solidFill>
                <a:effectLst/>
                <a:latin typeface="+mn-lt"/>
                <a:ea typeface="+mn-ea"/>
                <a:cs typeface="+mn-cs"/>
              </a:rPr>
              <a:t>va faire dans 15 Jours ?! </a:t>
            </a:r>
            <a:r>
              <a:rPr lang="fr-FR" sz="1200" kern="120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Il est </a:t>
            </a:r>
            <a:r>
              <a:rPr lang="fr-FR" sz="1200" kern="1200" dirty="0" smtClean="0">
                <a:solidFill>
                  <a:schemeClr val="tx1"/>
                </a:solidFill>
                <a:effectLst/>
                <a:latin typeface="+mn-lt"/>
                <a:ea typeface="+mn-ea"/>
                <a:cs typeface="+mn-cs"/>
              </a:rPr>
              <a:t>certes probable qu’on </a:t>
            </a:r>
            <a:r>
              <a:rPr lang="fr-FR" sz="1200" kern="1200" dirty="0" smtClean="0">
                <a:solidFill>
                  <a:schemeClr val="tx1"/>
                </a:solidFill>
                <a:effectLst/>
                <a:latin typeface="+mn-lt"/>
                <a:ea typeface="+mn-ea"/>
                <a:cs typeface="+mn-cs"/>
              </a:rPr>
              <a:t>ne sache pas de quoi l’avenir proche </a:t>
            </a:r>
            <a:r>
              <a:rPr lang="fr-FR" sz="1200" kern="1200" dirty="0" smtClean="0">
                <a:solidFill>
                  <a:schemeClr val="tx1"/>
                </a:solidFill>
                <a:effectLst/>
                <a:latin typeface="+mn-lt"/>
                <a:ea typeface="+mn-ea"/>
                <a:cs typeface="+mn-cs"/>
              </a:rPr>
              <a:t>sera fait, </a:t>
            </a:r>
            <a:r>
              <a:rPr lang="fr-FR" sz="1200" kern="1200" dirty="0" smtClean="0">
                <a:solidFill>
                  <a:schemeClr val="tx1"/>
                </a:solidFill>
                <a:effectLst/>
                <a:latin typeface="+mn-lt"/>
                <a:ea typeface="+mn-ea"/>
                <a:cs typeface="+mn-cs"/>
              </a:rPr>
              <a:t>mais </a:t>
            </a:r>
            <a:r>
              <a:rPr lang="fr-FR" sz="1200" kern="1200" dirty="0" smtClean="0">
                <a:solidFill>
                  <a:schemeClr val="tx1"/>
                </a:solidFill>
                <a:effectLst/>
                <a:latin typeface="+mn-lt"/>
                <a:ea typeface="+mn-ea"/>
                <a:cs typeface="+mn-cs"/>
              </a:rPr>
              <a:t>on </a:t>
            </a:r>
            <a:r>
              <a:rPr lang="fr-FR" sz="1200" kern="1200" dirty="0" smtClean="0">
                <a:solidFill>
                  <a:schemeClr val="tx1"/>
                </a:solidFill>
                <a:effectLst/>
                <a:latin typeface="+mn-lt"/>
                <a:ea typeface="+mn-ea"/>
                <a:cs typeface="+mn-cs"/>
              </a:rPr>
              <a:t>peut décider de ce </a:t>
            </a:r>
            <a:r>
              <a:rPr lang="fr-FR" sz="1200" kern="1200" dirty="0" smtClean="0">
                <a:solidFill>
                  <a:schemeClr val="tx1"/>
                </a:solidFill>
                <a:effectLst/>
                <a:latin typeface="+mn-lt"/>
                <a:ea typeface="+mn-ea"/>
                <a:cs typeface="+mn-cs"/>
              </a:rPr>
              <a:t>qu’on </a:t>
            </a:r>
            <a:r>
              <a:rPr lang="fr-FR" sz="1200" kern="1200" dirty="0" smtClean="0">
                <a:solidFill>
                  <a:schemeClr val="tx1"/>
                </a:solidFill>
                <a:effectLst/>
                <a:latin typeface="+mn-lt"/>
                <a:ea typeface="+mn-ea"/>
                <a:cs typeface="+mn-cs"/>
              </a:rPr>
              <a:t>veut </a:t>
            </a:r>
            <a:r>
              <a:rPr lang="fr-FR" sz="1200" kern="1200" dirty="0" smtClean="0">
                <a:solidFill>
                  <a:schemeClr val="tx1"/>
                </a:solidFill>
                <a:effectLst/>
                <a:latin typeface="+mn-lt"/>
                <a:ea typeface="+mn-ea"/>
                <a:cs typeface="+mn-cs"/>
              </a:rPr>
              <a:t>faire, </a:t>
            </a:r>
            <a:r>
              <a:rPr lang="fr-FR" sz="1200" kern="1200" dirty="0" smtClean="0">
                <a:solidFill>
                  <a:schemeClr val="tx1"/>
                </a:solidFill>
                <a:effectLst/>
                <a:latin typeface="+mn-lt"/>
                <a:ea typeface="+mn-ea"/>
                <a:cs typeface="+mn-cs"/>
              </a:rPr>
              <a:t>en adéquation avec </a:t>
            </a:r>
            <a:r>
              <a:rPr lang="fr-FR" sz="1200" kern="1200" dirty="0" smtClean="0">
                <a:solidFill>
                  <a:schemeClr val="tx1"/>
                </a:solidFill>
                <a:effectLst/>
                <a:latin typeface="+mn-lt"/>
                <a:ea typeface="+mn-ea"/>
                <a:cs typeface="+mn-cs"/>
              </a:rPr>
              <a:t>ses souhaits et les </a:t>
            </a:r>
            <a:r>
              <a:rPr lang="fr-FR" sz="1200" kern="1200" dirty="0" smtClean="0">
                <a:solidFill>
                  <a:schemeClr val="tx1"/>
                </a:solidFill>
                <a:effectLst/>
                <a:latin typeface="+mn-lt"/>
                <a:ea typeface="+mn-ea"/>
                <a:cs typeface="+mn-cs"/>
              </a:rPr>
              <a:t>moyens actuels et futurs de son </a:t>
            </a:r>
            <a:r>
              <a:rPr lang="fr-FR" sz="1200" kern="1200" dirty="0" smtClean="0">
                <a:solidFill>
                  <a:schemeClr val="tx1"/>
                </a:solidFill>
                <a:effectLst/>
                <a:latin typeface="+mn-lt"/>
                <a:ea typeface="+mn-ea"/>
                <a:cs typeface="+mn-cs"/>
              </a:rPr>
              <a:t>entreprise</a:t>
            </a:r>
            <a:r>
              <a:rPr lang="fr-FR" sz="1200" kern="1200" baseline="0" dirty="0" smtClean="0">
                <a:solidFill>
                  <a:schemeClr val="tx1"/>
                </a:solidFill>
                <a:effectLst/>
                <a:latin typeface="+mn-lt"/>
                <a:ea typeface="+mn-ea"/>
                <a:cs typeface="+mn-cs"/>
              </a:rPr>
              <a:t> !</a:t>
            </a:r>
            <a:endParaRPr lang="fr-FR"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En </a:t>
            </a:r>
            <a:r>
              <a:rPr lang="fr-FR" sz="1200" kern="1200" dirty="0" smtClean="0">
                <a:solidFill>
                  <a:schemeClr val="tx1"/>
                </a:solidFill>
                <a:effectLst/>
                <a:latin typeface="+mn-lt"/>
                <a:ea typeface="+mn-ea"/>
                <a:cs typeface="+mn-cs"/>
              </a:rPr>
              <a:t>effet, l’absence de visibilité ne doit pas engendrer l’abandon de ses projets. Les marchés d’aujourd’hui n’existaient pas </a:t>
            </a:r>
            <a:r>
              <a:rPr lang="fr-FR" sz="1200" kern="1200" dirty="0" smtClean="0">
                <a:solidFill>
                  <a:schemeClr val="tx1"/>
                </a:solidFill>
                <a:effectLst/>
                <a:latin typeface="+mn-lt"/>
                <a:ea typeface="+mn-ea"/>
                <a:cs typeface="+mn-cs"/>
              </a:rPr>
              <a:t>hier, de nouvelles opportunités se créent (exemples : Domotique</a:t>
            </a:r>
            <a:r>
              <a:rPr lang="fr-FR" sz="1200" kern="1200" dirty="0" smtClean="0">
                <a:solidFill>
                  <a:schemeClr val="tx1"/>
                </a:solidFill>
                <a:effectLst/>
                <a:latin typeface="+mn-lt"/>
                <a:ea typeface="+mn-ea"/>
                <a:cs typeface="+mn-cs"/>
              </a:rPr>
              <a:t>, Santé, Développement Durable</a:t>
            </a:r>
            <a:r>
              <a:rPr lang="fr-FR" sz="1200" kern="1200" dirty="0" smtClean="0">
                <a:solidFill>
                  <a:schemeClr val="tx1"/>
                </a:solidFill>
                <a:effectLst/>
                <a:latin typeface="+mn-lt"/>
                <a:ea typeface="+mn-ea"/>
                <a:cs typeface="+mn-cs"/>
              </a:rPr>
              <a:t>…). Par </a:t>
            </a:r>
            <a:r>
              <a:rPr lang="fr-FR" sz="1200" kern="1200" dirty="0" smtClean="0">
                <a:solidFill>
                  <a:schemeClr val="tx1"/>
                </a:solidFill>
                <a:effectLst/>
                <a:latin typeface="+mn-lt"/>
                <a:ea typeface="+mn-ea"/>
                <a:cs typeface="+mn-cs"/>
              </a:rPr>
              <a:t>contre, </a:t>
            </a:r>
            <a:r>
              <a:rPr lang="fr-FR" sz="1200" kern="1200" dirty="0" smtClean="0">
                <a:solidFill>
                  <a:schemeClr val="tx1"/>
                </a:solidFill>
                <a:effectLst/>
                <a:latin typeface="+mn-lt"/>
                <a:ea typeface="+mn-ea"/>
                <a:cs typeface="+mn-cs"/>
              </a:rPr>
              <a:t>ils </a:t>
            </a:r>
            <a:r>
              <a:rPr lang="fr-FR" sz="1200" kern="1200" dirty="0" smtClean="0">
                <a:solidFill>
                  <a:schemeClr val="tx1"/>
                </a:solidFill>
                <a:effectLst/>
                <a:latin typeface="+mn-lt"/>
                <a:ea typeface="+mn-ea"/>
                <a:cs typeface="+mn-cs"/>
              </a:rPr>
              <a:t>impliquent un investissement plus </a:t>
            </a:r>
            <a:r>
              <a:rPr lang="fr-FR" sz="1200" kern="1200" dirty="0" smtClean="0">
                <a:solidFill>
                  <a:schemeClr val="tx1"/>
                </a:solidFill>
                <a:effectLst/>
                <a:latin typeface="+mn-lt"/>
                <a:ea typeface="+mn-ea"/>
                <a:cs typeface="+mn-cs"/>
              </a:rPr>
              <a:t>important, </a:t>
            </a:r>
            <a:r>
              <a:rPr lang="fr-FR" sz="1200" kern="1200" dirty="0" smtClean="0">
                <a:solidFill>
                  <a:schemeClr val="tx1"/>
                </a:solidFill>
                <a:effectLst/>
                <a:latin typeface="+mn-lt"/>
                <a:ea typeface="+mn-ea"/>
                <a:cs typeface="+mn-cs"/>
              </a:rPr>
              <a:t>car les besoins sont plus complexes. </a:t>
            </a:r>
          </a:p>
          <a:p>
            <a:r>
              <a:rPr lang="fr-FR"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Aujourd’hui plus </a:t>
            </a:r>
            <a:r>
              <a:rPr lang="fr-FR" sz="1200" kern="1200" dirty="0" smtClean="0">
                <a:solidFill>
                  <a:schemeClr val="tx1"/>
                </a:solidFill>
                <a:effectLst/>
                <a:latin typeface="+mn-lt"/>
                <a:ea typeface="+mn-ea"/>
                <a:cs typeface="+mn-cs"/>
              </a:rPr>
              <a:t>qu’hier, </a:t>
            </a:r>
            <a:r>
              <a:rPr lang="fr-FR" sz="1200" kern="1200" dirty="0" smtClean="0">
                <a:solidFill>
                  <a:schemeClr val="tx1"/>
                </a:solidFill>
                <a:effectLst/>
                <a:latin typeface="+mn-lt"/>
                <a:ea typeface="+mn-ea"/>
                <a:cs typeface="+mn-cs"/>
              </a:rPr>
              <a:t>et encore plus demain, il est important de formaliser son </a:t>
            </a:r>
            <a:r>
              <a:rPr lang="fr-FR" sz="1200" kern="1200" dirty="0" smtClean="0">
                <a:solidFill>
                  <a:schemeClr val="tx1"/>
                </a:solidFill>
                <a:effectLst/>
                <a:latin typeface="+mn-lt"/>
                <a:ea typeface="+mn-ea"/>
                <a:cs typeface="+mn-cs"/>
              </a:rPr>
              <a:t>business plan, </a:t>
            </a:r>
            <a:r>
              <a:rPr lang="fr-FR" sz="1200" kern="1200" dirty="0" smtClean="0">
                <a:solidFill>
                  <a:schemeClr val="tx1"/>
                </a:solidFill>
                <a:effectLst/>
                <a:latin typeface="+mn-lt"/>
                <a:ea typeface="+mn-ea"/>
                <a:cs typeface="+mn-cs"/>
              </a:rPr>
              <a:t>son plan de bataille. Véritable outil de management interne et externe, il est à la fois un outil de présentation, de communication, de structuration. </a:t>
            </a:r>
          </a:p>
          <a:p>
            <a:r>
              <a:rPr lang="fr-FR"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Il accompagne toute les périodes de vie de l’entreprise : </a:t>
            </a:r>
            <a:r>
              <a:rPr lang="fr-FR" sz="1200" kern="1200" dirty="0" smtClean="0">
                <a:solidFill>
                  <a:schemeClr val="tx1"/>
                </a:solidFill>
                <a:effectLst/>
                <a:latin typeface="+mn-lt"/>
                <a:ea typeface="+mn-ea"/>
                <a:cs typeface="+mn-cs"/>
              </a:rPr>
              <a:t>création</a:t>
            </a:r>
            <a:r>
              <a:rPr lang="fr-FR" sz="1200" kern="1200" dirty="0" smtClean="0">
                <a:solidFill>
                  <a:schemeClr val="tx1"/>
                </a:solidFill>
                <a:effectLst/>
                <a:latin typeface="+mn-lt"/>
                <a:ea typeface="+mn-ea"/>
                <a:cs typeface="+mn-cs"/>
              </a:rPr>
              <a:t>, développement de l’activité, lancement </a:t>
            </a:r>
            <a:r>
              <a:rPr lang="fr-FR" sz="1200" kern="1200" dirty="0" smtClean="0">
                <a:solidFill>
                  <a:schemeClr val="tx1"/>
                </a:solidFill>
                <a:effectLst/>
                <a:latin typeface="+mn-lt"/>
                <a:ea typeface="+mn-ea"/>
                <a:cs typeface="+mn-cs"/>
              </a:rPr>
              <a:t>d’un </a:t>
            </a:r>
            <a:r>
              <a:rPr lang="fr-FR" sz="1200" kern="1200" dirty="0" smtClean="0">
                <a:solidFill>
                  <a:schemeClr val="tx1"/>
                </a:solidFill>
                <a:effectLst/>
                <a:latin typeface="+mn-lt"/>
                <a:ea typeface="+mn-ea"/>
                <a:cs typeface="+mn-cs"/>
              </a:rPr>
              <a:t>nouveau produit, recherche de  nouveaux </a:t>
            </a:r>
            <a:r>
              <a:rPr lang="fr-FR" sz="1200" kern="1200" dirty="0" smtClean="0">
                <a:solidFill>
                  <a:schemeClr val="tx1"/>
                </a:solidFill>
                <a:effectLst/>
                <a:latin typeface="+mn-lt"/>
                <a:ea typeface="+mn-ea"/>
                <a:cs typeface="+mn-cs"/>
              </a:rPr>
              <a:t>actionnaires</a:t>
            </a:r>
            <a:r>
              <a:rPr lang="fr-FR" sz="1200" kern="1200" baseline="0" dirty="0" smtClean="0">
                <a:solidFill>
                  <a:schemeClr val="tx1"/>
                </a:solidFill>
                <a:effectLst/>
                <a:latin typeface="+mn-lt"/>
                <a:ea typeface="+mn-ea"/>
                <a:cs typeface="+mn-cs"/>
              </a:rPr>
              <a:t> ou d’</a:t>
            </a:r>
            <a:r>
              <a:rPr lang="fr-FR" sz="1200" kern="1200" dirty="0" smtClean="0">
                <a:solidFill>
                  <a:schemeClr val="tx1"/>
                </a:solidFill>
                <a:effectLst/>
                <a:latin typeface="+mn-lt"/>
                <a:ea typeface="+mn-ea"/>
                <a:cs typeface="+mn-cs"/>
              </a:rPr>
              <a:t>investisseurs </a:t>
            </a:r>
            <a:r>
              <a:rPr lang="fr-FR" sz="1200" kern="1200" dirty="0" smtClean="0">
                <a:solidFill>
                  <a:schemeClr val="tx1"/>
                </a:solidFill>
                <a:effectLst/>
                <a:latin typeface="+mn-lt"/>
                <a:ea typeface="+mn-ea"/>
                <a:cs typeface="+mn-cs"/>
              </a:rPr>
              <a:t>partenaires, demande de crédit bancaire, vente de la </a:t>
            </a:r>
            <a:r>
              <a:rPr lang="fr-FR" sz="1200" kern="1200" dirty="0" smtClean="0">
                <a:solidFill>
                  <a:schemeClr val="tx1"/>
                </a:solidFill>
                <a:effectLst/>
                <a:latin typeface="+mn-lt"/>
                <a:ea typeface="+mn-ea"/>
                <a:cs typeface="+mn-cs"/>
              </a:rPr>
              <a:t>société... </a:t>
            </a:r>
            <a:r>
              <a:rPr lang="fr-FR" sz="1200" kern="1200" dirty="0" smtClean="0">
                <a:solidFill>
                  <a:schemeClr val="tx1"/>
                </a:solidFill>
                <a:effectLst/>
                <a:latin typeface="+mn-lt"/>
                <a:ea typeface="+mn-ea"/>
                <a:cs typeface="+mn-cs"/>
              </a:rPr>
              <a:t>Meilleur le </a:t>
            </a:r>
            <a:r>
              <a:rPr lang="fr-FR" sz="1200" kern="1200" dirty="0" smtClean="0">
                <a:solidFill>
                  <a:schemeClr val="tx1"/>
                </a:solidFill>
                <a:effectLst/>
                <a:latin typeface="+mn-lt"/>
                <a:ea typeface="+mn-ea"/>
                <a:cs typeface="+mn-cs"/>
              </a:rPr>
              <a:t>business plan est</a:t>
            </a:r>
            <a:r>
              <a:rPr lang="fr-FR" sz="1200" kern="1200" dirty="0" smtClean="0">
                <a:solidFill>
                  <a:schemeClr val="tx1"/>
                </a:solidFill>
                <a:effectLst/>
                <a:latin typeface="+mn-lt"/>
                <a:ea typeface="+mn-ea"/>
                <a:cs typeface="+mn-cs"/>
              </a:rPr>
              <a:t>, plus grandes sont les chances de </a:t>
            </a:r>
            <a:r>
              <a:rPr lang="fr-FR" sz="1200" kern="1200" dirty="0" smtClean="0">
                <a:solidFill>
                  <a:schemeClr val="tx1"/>
                </a:solidFill>
                <a:effectLst/>
                <a:latin typeface="+mn-lt"/>
                <a:ea typeface="+mn-ea"/>
                <a:cs typeface="+mn-cs"/>
              </a:rPr>
              <a:t>bien</a:t>
            </a:r>
            <a:r>
              <a:rPr lang="fr-FR" sz="1200" kern="1200" baseline="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expliquer sa </a:t>
            </a:r>
            <a:r>
              <a:rPr lang="fr-FR" sz="1200" kern="1200" dirty="0" smtClean="0">
                <a:solidFill>
                  <a:schemeClr val="tx1"/>
                </a:solidFill>
                <a:effectLst/>
                <a:latin typeface="+mn-lt"/>
                <a:ea typeface="+mn-ea"/>
                <a:cs typeface="+mn-cs"/>
              </a:rPr>
              <a:t>stratégie, de </a:t>
            </a:r>
            <a:r>
              <a:rPr lang="fr-FR" sz="1200" kern="1200" dirty="0" smtClean="0">
                <a:solidFill>
                  <a:schemeClr val="tx1"/>
                </a:solidFill>
                <a:effectLst/>
                <a:latin typeface="+mn-lt"/>
                <a:ea typeface="+mn-ea"/>
                <a:cs typeface="+mn-cs"/>
              </a:rPr>
              <a:t>bien mesurer sa performances, donc de convaincre !</a:t>
            </a:r>
            <a:endParaRPr lang="fr-FR"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Dans </a:t>
            </a:r>
            <a:r>
              <a:rPr lang="fr-FR" sz="1200" kern="1200" dirty="0" smtClean="0">
                <a:solidFill>
                  <a:schemeClr val="tx1"/>
                </a:solidFill>
                <a:effectLst/>
                <a:latin typeface="+mn-lt"/>
                <a:ea typeface="+mn-ea"/>
                <a:cs typeface="+mn-cs"/>
              </a:rPr>
              <a:t>une période où </a:t>
            </a:r>
            <a:r>
              <a:rPr lang="fr-FR" sz="1200" kern="1200" dirty="0" smtClean="0">
                <a:solidFill>
                  <a:schemeClr val="tx1"/>
                </a:solidFill>
                <a:effectLst/>
                <a:latin typeface="+mn-lt"/>
                <a:ea typeface="+mn-ea"/>
                <a:cs typeface="+mn-cs"/>
              </a:rPr>
              <a:t>l’inconnue </a:t>
            </a:r>
            <a:r>
              <a:rPr lang="fr-FR" sz="1200" kern="1200" dirty="0" smtClean="0">
                <a:solidFill>
                  <a:schemeClr val="tx1"/>
                </a:solidFill>
                <a:effectLst/>
                <a:latin typeface="+mn-lt"/>
                <a:ea typeface="+mn-ea"/>
                <a:cs typeface="+mn-cs"/>
              </a:rPr>
              <a:t>domine, il souligne </a:t>
            </a:r>
            <a:r>
              <a:rPr lang="fr-FR" sz="1200" kern="1200" dirty="0" smtClean="0">
                <a:solidFill>
                  <a:schemeClr val="tx1"/>
                </a:solidFill>
                <a:effectLst/>
                <a:latin typeface="+mn-lt"/>
                <a:ea typeface="+mn-ea"/>
                <a:cs typeface="+mn-cs"/>
              </a:rPr>
              <a:t>aussi toutes </a:t>
            </a:r>
            <a:r>
              <a:rPr lang="fr-FR" sz="1200" kern="1200" dirty="0" smtClean="0">
                <a:solidFill>
                  <a:schemeClr val="tx1"/>
                </a:solidFill>
                <a:effectLst/>
                <a:latin typeface="+mn-lt"/>
                <a:ea typeface="+mn-ea"/>
                <a:cs typeface="+mn-cs"/>
              </a:rPr>
              <a:t>les réflexions conduites par l’entreprise sur le </a:t>
            </a:r>
            <a:r>
              <a:rPr lang="fr-FR" sz="1200" kern="1200" dirty="0" smtClean="0">
                <a:solidFill>
                  <a:schemeClr val="tx1"/>
                </a:solidFill>
                <a:effectLst/>
                <a:latin typeface="+mn-lt"/>
                <a:ea typeface="+mn-ea"/>
                <a:cs typeface="+mn-cs"/>
              </a:rPr>
              <a:t>futur, </a:t>
            </a:r>
            <a:r>
              <a:rPr lang="fr-FR" sz="1200" kern="1200" dirty="0" smtClean="0">
                <a:solidFill>
                  <a:schemeClr val="tx1"/>
                </a:solidFill>
                <a:effectLst/>
                <a:latin typeface="+mn-lt"/>
                <a:ea typeface="+mn-ea"/>
                <a:cs typeface="+mn-cs"/>
              </a:rPr>
              <a:t>et les différentes étapes nécessaires pour développer </a:t>
            </a:r>
            <a:r>
              <a:rPr lang="fr-FR" sz="1200" kern="1200" dirty="0" smtClean="0">
                <a:solidFill>
                  <a:schemeClr val="tx1"/>
                </a:solidFill>
                <a:effectLst/>
                <a:latin typeface="+mn-lt"/>
                <a:ea typeface="+mn-ea"/>
                <a:cs typeface="+mn-cs"/>
              </a:rPr>
              <a:t>ses </a:t>
            </a:r>
            <a:r>
              <a:rPr lang="fr-FR" sz="1200" kern="1200" dirty="0" smtClean="0">
                <a:solidFill>
                  <a:schemeClr val="tx1"/>
                </a:solidFill>
                <a:effectLst/>
                <a:latin typeface="+mn-lt"/>
                <a:ea typeface="+mn-ea"/>
                <a:cs typeface="+mn-cs"/>
              </a:rPr>
              <a:t>projets. </a:t>
            </a:r>
          </a:p>
          <a:p>
            <a:r>
              <a:rPr lang="fr-FR"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Un </a:t>
            </a:r>
            <a:r>
              <a:rPr lang="fr-FR" sz="1200" kern="1200" dirty="0" smtClean="0">
                <a:solidFill>
                  <a:schemeClr val="tx1"/>
                </a:solidFill>
                <a:effectLst/>
                <a:latin typeface="+mn-lt"/>
                <a:ea typeface="+mn-ea"/>
                <a:cs typeface="+mn-cs"/>
              </a:rPr>
              <a:t>business plan n’est </a:t>
            </a:r>
            <a:r>
              <a:rPr lang="fr-FR" sz="1200" kern="1200" dirty="0" smtClean="0">
                <a:solidFill>
                  <a:schemeClr val="tx1"/>
                </a:solidFill>
                <a:effectLst/>
                <a:latin typeface="+mn-lt"/>
                <a:ea typeface="+mn-ea"/>
                <a:cs typeface="+mn-cs"/>
              </a:rPr>
              <a:t>pas un document que l’on délaisse une fois </a:t>
            </a:r>
            <a:r>
              <a:rPr lang="fr-FR" sz="1200" kern="1200" dirty="0" smtClean="0">
                <a:solidFill>
                  <a:schemeClr val="tx1"/>
                </a:solidFill>
                <a:effectLst/>
                <a:latin typeface="+mn-lt"/>
                <a:ea typeface="+mn-ea"/>
                <a:cs typeface="+mn-cs"/>
              </a:rPr>
              <a:t>formalisé, </a:t>
            </a:r>
            <a:r>
              <a:rPr lang="fr-FR" sz="1200" kern="1200" dirty="0" smtClean="0">
                <a:solidFill>
                  <a:schemeClr val="tx1"/>
                </a:solidFill>
                <a:effectLst/>
                <a:latin typeface="+mn-lt"/>
                <a:ea typeface="+mn-ea"/>
                <a:cs typeface="+mn-cs"/>
              </a:rPr>
              <a:t>il devient la feuille de route. </a:t>
            </a:r>
            <a:endParaRPr lang="fr-FR"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Bien </a:t>
            </a:r>
            <a:r>
              <a:rPr lang="fr-FR" sz="1200" kern="1200" dirty="0" smtClean="0">
                <a:solidFill>
                  <a:schemeClr val="tx1"/>
                </a:solidFill>
                <a:effectLst/>
                <a:latin typeface="+mn-lt"/>
                <a:ea typeface="+mn-ea"/>
                <a:cs typeface="+mn-cs"/>
              </a:rPr>
              <a:t>évidemment des écarts seront constatés, des </a:t>
            </a:r>
            <a:r>
              <a:rPr lang="fr-FR" sz="1200" kern="1200" dirty="0" smtClean="0">
                <a:solidFill>
                  <a:schemeClr val="tx1"/>
                </a:solidFill>
                <a:effectLst/>
                <a:latin typeface="+mn-lt"/>
                <a:ea typeface="+mn-ea"/>
                <a:cs typeface="+mn-cs"/>
              </a:rPr>
              <a:t>décisions</a:t>
            </a:r>
            <a:r>
              <a:rPr lang="fr-FR" sz="1200" kern="1200" baseline="0" dirty="0" smtClean="0">
                <a:solidFill>
                  <a:schemeClr val="tx1"/>
                </a:solidFill>
                <a:effectLst/>
                <a:latin typeface="+mn-lt"/>
                <a:ea typeface="+mn-ea"/>
                <a:cs typeface="+mn-cs"/>
              </a:rPr>
              <a:t> d’adaptation et de prise en </a:t>
            </a:r>
            <a:r>
              <a:rPr lang="fr-FR" sz="1200" kern="1200" dirty="0" smtClean="0">
                <a:solidFill>
                  <a:schemeClr val="tx1"/>
                </a:solidFill>
                <a:effectLst/>
                <a:latin typeface="+mn-lt"/>
                <a:ea typeface="+mn-ea"/>
                <a:cs typeface="+mn-cs"/>
              </a:rPr>
              <a:t>compte de nouveaux paramètres</a:t>
            </a:r>
            <a:r>
              <a:rPr lang="fr-FR" sz="1200" kern="1200" baseline="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devront </a:t>
            </a:r>
            <a:r>
              <a:rPr lang="fr-FR" sz="1200" kern="1200" dirty="0" smtClean="0">
                <a:solidFill>
                  <a:schemeClr val="tx1"/>
                </a:solidFill>
                <a:effectLst/>
                <a:latin typeface="+mn-lt"/>
                <a:ea typeface="+mn-ea"/>
                <a:cs typeface="+mn-cs"/>
              </a:rPr>
              <a:t>être prises </a:t>
            </a:r>
            <a:r>
              <a:rPr lang="fr-FR" sz="1200" kern="1200" dirty="0" smtClean="0">
                <a:solidFill>
                  <a:schemeClr val="tx1"/>
                </a:solidFill>
                <a:effectLst/>
                <a:latin typeface="+mn-lt"/>
                <a:ea typeface="+mn-ea"/>
                <a:cs typeface="+mn-cs"/>
              </a:rPr>
              <a:t>en fonction de ces évolutions. Mais si </a:t>
            </a:r>
            <a:r>
              <a:rPr lang="fr-FR" sz="1200" kern="1200" dirty="0" smtClean="0">
                <a:solidFill>
                  <a:schemeClr val="tx1"/>
                </a:solidFill>
                <a:effectLst/>
                <a:latin typeface="+mn-lt"/>
                <a:ea typeface="+mn-ea"/>
                <a:cs typeface="+mn-cs"/>
              </a:rPr>
              <a:t>les conditions changent, les </a:t>
            </a:r>
            <a:r>
              <a:rPr lang="fr-FR" sz="1200" kern="1200" dirty="0" smtClean="0">
                <a:solidFill>
                  <a:schemeClr val="tx1"/>
                </a:solidFill>
                <a:effectLst/>
                <a:latin typeface="+mn-lt"/>
                <a:ea typeface="+mn-ea"/>
                <a:cs typeface="+mn-cs"/>
              </a:rPr>
              <a:t>objectifs, </a:t>
            </a:r>
            <a:r>
              <a:rPr lang="fr-FR" sz="1200" kern="1200" dirty="0" smtClean="0">
                <a:solidFill>
                  <a:schemeClr val="tx1"/>
                </a:solidFill>
                <a:effectLst/>
                <a:latin typeface="+mn-lt"/>
                <a:ea typeface="+mn-ea"/>
                <a:cs typeface="+mn-cs"/>
              </a:rPr>
              <a:t>s’ils restent </a:t>
            </a:r>
            <a:r>
              <a:rPr lang="fr-FR" sz="1200" kern="1200" dirty="0" smtClean="0">
                <a:solidFill>
                  <a:schemeClr val="tx1"/>
                </a:solidFill>
                <a:effectLst/>
                <a:latin typeface="+mn-lt"/>
                <a:ea typeface="+mn-ea"/>
                <a:cs typeface="+mn-cs"/>
              </a:rPr>
              <a:t>cohérents, </a:t>
            </a:r>
            <a:r>
              <a:rPr lang="fr-FR" sz="1200" kern="1200" dirty="0" smtClean="0">
                <a:solidFill>
                  <a:schemeClr val="tx1"/>
                </a:solidFill>
                <a:effectLst/>
                <a:latin typeface="+mn-lt"/>
                <a:ea typeface="+mn-ea"/>
                <a:cs typeface="+mn-cs"/>
              </a:rPr>
              <a:t>peuvent </a:t>
            </a:r>
            <a:r>
              <a:rPr lang="fr-FR" sz="1200" kern="1200" dirty="0" smtClean="0">
                <a:solidFill>
                  <a:schemeClr val="tx1"/>
                </a:solidFill>
                <a:effectLst/>
                <a:latin typeface="+mn-lt"/>
                <a:ea typeface="+mn-ea"/>
                <a:cs typeface="+mn-cs"/>
              </a:rPr>
              <a:t>souvent être </a:t>
            </a:r>
            <a:r>
              <a:rPr lang="fr-FR" sz="1200" kern="1200" dirty="0" smtClean="0">
                <a:solidFill>
                  <a:schemeClr val="tx1"/>
                </a:solidFill>
                <a:effectLst/>
                <a:latin typeface="+mn-lt"/>
                <a:ea typeface="+mn-ea"/>
                <a:cs typeface="+mn-cs"/>
              </a:rPr>
              <a:t>conservés. </a:t>
            </a:r>
            <a:r>
              <a:rPr lang="fr-FR" sz="1200" kern="1200" dirty="0" smtClean="0">
                <a:solidFill>
                  <a:schemeClr val="tx1"/>
                </a:solidFill>
                <a:effectLst/>
                <a:latin typeface="+mn-lt"/>
                <a:ea typeface="+mn-ea"/>
                <a:cs typeface="+mn-cs"/>
              </a:rPr>
              <a:t>Il est donc primordial</a:t>
            </a:r>
            <a:r>
              <a:rPr lang="fr-FR" sz="1200" kern="1200" baseline="0" dirty="0" smtClean="0">
                <a:solidFill>
                  <a:schemeClr val="tx1"/>
                </a:solidFill>
                <a:effectLst/>
                <a:latin typeface="+mn-lt"/>
                <a:ea typeface="+mn-ea"/>
                <a:cs typeface="+mn-cs"/>
              </a:rPr>
              <a:t> de n</a:t>
            </a:r>
            <a:r>
              <a:rPr lang="fr-FR" sz="1200" kern="1200" dirty="0" smtClean="0">
                <a:solidFill>
                  <a:schemeClr val="tx1"/>
                </a:solidFill>
                <a:effectLst/>
                <a:latin typeface="+mn-lt"/>
                <a:ea typeface="+mn-ea"/>
                <a:cs typeface="+mn-cs"/>
              </a:rPr>
              <a:t>e </a:t>
            </a:r>
            <a:r>
              <a:rPr lang="fr-FR" sz="1200" kern="1200" dirty="0" smtClean="0">
                <a:solidFill>
                  <a:schemeClr val="tx1"/>
                </a:solidFill>
                <a:effectLst/>
                <a:latin typeface="+mn-lt"/>
                <a:ea typeface="+mn-ea"/>
                <a:cs typeface="+mn-cs"/>
              </a:rPr>
              <a:t>pas oublier </a:t>
            </a:r>
            <a:r>
              <a:rPr lang="fr-FR" sz="1200" kern="1200" dirty="0" smtClean="0">
                <a:solidFill>
                  <a:schemeClr val="tx1"/>
                </a:solidFill>
                <a:effectLst/>
                <a:latin typeface="+mn-lt"/>
                <a:ea typeface="+mn-ea"/>
                <a:cs typeface="+mn-cs"/>
              </a:rPr>
              <a:t>et de ne pas </a:t>
            </a:r>
            <a:r>
              <a:rPr lang="fr-FR" sz="1200" kern="1200" dirty="0" smtClean="0">
                <a:solidFill>
                  <a:schemeClr val="tx1"/>
                </a:solidFill>
                <a:effectLst/>
                <a:latin typeface="+mn-lt"/>
                <a:ea typeface="+mn-ea"/>
                <a:cs typeface="+mn-cs"/>
              </a:rPr>
              <a:t>perdre ses objectifs de </a:t>
            </a:r>
            <a:r>
              <a:rPr lang="fr-FR" sz="1200" kern="1200" dirty="0" smtClean="0">
                <a:solidFill>
                  <a:schemeClr val="tx1"/>
                </a:solidFill>
                <a:effectLst/>
                <a:latin typeface="+mn-lt"/>
                <a:ea typeface="+mn-ea"/>
                <a:cs typeface="+mn-cs"/>
              </a:rPr>
              <a:t>vue,</a:t>
            </a:r>
            <a:r>
              <a:rPr lang="fr-FR" sz="1200" kern="1200" baseline="0" dirty="0" smtClean="0">
                <a:solidFill>
                  <a:schemeClr val="tx1"/>
                </a:solidFill>
                <a:effectLst/>
                <a:latin typeface="+mn-lt"/>
                <a:ea typeface="+mn-ea"/>
                <a:cs typeface="+mn-cs"/>
              </a:rPr>
              <a:t> et le business plan sera toujours </a:t>
            </a:r>
            <a:r>
              <a:rPr lang="fr-FR" sz="1200" kern="1200" dirty="0" smtClean="0">
                <a:solidFill>
                  <a:schemeClr val="tx1"/>
                </a:solidFill>
                <a:effectLst/>
                <a:latin typeface="+mn-lt"/>
                <a:ea typeface="+mn-ea"/>
                <a:cs typeface="+mn-cs"/>
              </a:rPr>
              <a:t>là </a:t>
            </a:r>
            <a:r>
              <a:rPr lang="fr-FR" sz="1200" kern="1200" dirty="0" smtClean="0">
                <a:solidFill>
                  <a:schemeClr val="tx1"/>
                </a:solidFill>
                <a:effectLst/>
                <a:latin typeface="+mn-lt"/>
                <a:ea typeface="+mn-ea"/>
                <a:cs typeface="+mn-cs"/>
              </a:rPr>
              <a:t>pour se rappeler sa vision</a:t>
            </a:r>
            <a:r>
              <a:rPr lang="fr-FR" sz="1200" kern="1200" dirty="0" smtClean="0">
                <a:solidFill>
                  <a:schemeClr val="tx1"/>
                </a:solidFill>
                <a:effectLst/>
                <a:latin typeface="+mn-lt"/>
                <a:ea typeface="+mn-ea"/>
                <a:cs typeface="+mn-cs"/>
              </a:rPr>
              <a:t>.</a:t>
            </a:r>
          </a:p>
          <a:p>
            <a:r>
              <a:rPr lang="fr-FR" sz="1200" kern="1200" dirty="0" smtClean="0">
                <a:solidFill>
                  <a:schemeClr val="tx1"/>
                </a:solidFill>
                <a:effectLst/>
                <a:latin typeface="+mn-lt"/>
                <a:ea typeface="+mn-ea"/>
                <a:cs typeface="+mn-cs"/>
              </a:rPr>
              <a:t> </a:t>
            </a:r>
          </a:p>
          <a:p>
            <a:r>
              <a:rPr lang="fr-FR" sz="1200" b="1" i="1" kern="1200" dirty="0" smtClean="0">
                <a:solidFill>
                  <a:schemeClr val="tx1"/>
                </a:solidFill>
                <a:effectLst/>
                <a:latin typeface="+mn-lt"/>
                <a:ea typeface="+mn-ea"/>
                <a:cs typeface="+mn-cs"/>
              </a:rPr>
              <a:t>« Un business plan n’est jamais définitif. C’est un document de référence qui sert à évaluer la progression de </a:t>
            </a:r>
            <a:r>
              <a:rPr lang="fr-FR" sz="1200" b="1" i="1" kern="1200" dirty="0" smtClean="0">
                <a:solidFill>
                  <a:schemeClr val="tx1"/>
                </a:solidFill>
                <a:effectLst/>
                <a:latin typeface="+mn-lt"/>
                <a:ea typeface="+mn-ea"/>
                <a:cs typeface="+mn-cs"/>
              </a:rPr>
              <a:t>l’entreprise </a:t>
            </a:r>
            <a:r>
              <a:rPr lang="fr-FR" sz="1200" b="1" i="1" kern="1200" dirty="0" smtClean="0">
                <a:solidFill>
                  <a:schemeClr val="tx1"/>
                </a:solidFill>
                <a:effectLst/>
                <a:latin typeface="+mn-lt"/>
                <a:ea typeface="+mn-ea"/>
                <a:cs typeface="+mn-cs"/>
              </a:rPr>
              <a:t>et qui, tenant compte de cette évolution, peut être réorienté ». </a:t>
            </a:r>
            <a:endParaRPr lang="fr-FR"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a:t>
            </a:r>
          </a:p>
          <a:p>
            <a:r>
              <a:rPr lang="fr-FR" sz="1200" kern="1200" dirty="0" smtClean="0">
                <a:solidFill>
                  <a:schemeClr val="tx1"/>
                </a:solidFill>
                <a:effectLst/>
                <a:latin typeface="+mn-lt"/>
                <a:ea typeface="+mn-ea"/>
                <a:cs typeface="+mn-cs"/>
              </a:rPr>
              <a:t>L'élaboration</a:t>
            </a:r>
            <a:r>
              <a:rPr lang="fr-FR" sz="1200" kern="1200" baseline="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d'un </a:t>
            </a:r>
            <a:r>
              <a:rPr lang="fr-FR" sz="1200" kern="1200" dirty="0" smtClean="0">
                <a:solidFill>
                  <a:schemeClr val="tx1"/>
                </a:solidFill>
                <a:effectLst/>
                <a:latin typeface="+mn-lt"/>
                <a:ea typeface="+mn-ea"/>
                <a:cs typeface="+mn-cs"/>
              </a:rPr>
              <a:t>Business Plan est </a:t>
            </a:r>
            <a:r>
              <a:rPr lang="fr-FR" sz="1200" kern="1200" dirty="0" smtClean="0">
                <a:solidFill>
                  <a:schemeClr val="tx1"/>
                </a:solidFill>
                <a:effectLst/>
                <a:latin typeface="+mn-lt"/>
                <a:ea typeface="+mn-ea"/>
                <a:cs typeface="+mn-cs"/>
              </a:rPr>
              <a:t>aussi un </a:t>
            </a:r>
            <a:r>
              <a:rPr lang="fr-FR" sz="1200" kern="1200" dirty="0" smtClean="0">
                <a:solidFill>
                  <a:schemeClr val="tx1"/>
                </a:solidFill>
                <a:effectLst/>
                <a:latin typeface="+mn-lt"/>
                <a:ea typeface="+mn-ea"/>
                <a:cs typeface="+mn-cs"/>
              </a:rPr>
              <a:t>excellent </a:t>
            </a:r>
            <a:r>
              <a:rPr lang="fr-FR" sz="1200" kern="1200" dirty="0" smtClean="0">
                <a:solidFill>
                  <a:schemeClr val="tx1"/>
                </a:solidFill>
                <a:effectLst/>
                <a:latin typeface="+mn-lt"/>
                <a:ea typeface="+mn-ea"/>
                <a:cs typeface="+mn-cs"/>
              </a:rPr>
              <a:t>exercice </a:t>
            </a:r>
            <a:r>
              <a:rPr lang="fr-FR" sz="1200" kern="1200" dirty="0" smtClean="0">
                <a:solidFill>
                  <a:schemeClr val="tx1"/>
                </a:solidFill>
                <a:effectLst/>
                <a:latin typeface="+mn-lt"/>
                <a:ea typeface="+mn-ea"/>
                <a:cs typeface="+mn-cs"/>
              </a:rPr>
              <a:t>pour renforcer l'esprit d'entreprise et mettre en évidence les relations clients-fournisseurs entre les services concernés. </a:t>
            </a:r>
            <a:endParaRPr lang="fr-FR" sz="1200" kern="1200" dirty="0" smtClean="0">
              <a:solidFill>
                <a:schemeClr val="tx1"/>
              </a:solidFill>
              <a:effectLst/>
              <a:latin typeface="+mn-lt"/>
              <a:ea typeface="+mn-ea"/>
              <a:cs typeface="+mn-cs"/>
            </a:endParaRPr>
          </a:p>
          <a:p>
            <a:endParaRPr lang="fr-FR"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Dans </a:t>
            </a:r>
            <a:r>
              <a:rPr lang="fr-FR" sz="1200" kern="1200" dirty="0" smtClean="0">
                <a:solidFill>
                  <a:schemeClr val="tx1"/>
                </a:solidFill>
                <a:effectLst/>
                <a:latin typeface="+mn-lt"/>
                <a:ea typeface="+mn-ea"/>
                <a:cs typeface="+mn-cs"/>
              </a:rPr>
              <a:t>sa forme, il peut varier en fonction des cibles et de la complexité </a:t>
            </a:r>
            <a:r>
              <a:rPr lang="fr-FR" sz="1200" kern="1200" dirty="0" smtClean="0">
                <a:solidFill>
                  <a:schemeClr val="tx1"/>
                </a:solidFill>
                <a:effectLst/>
                <a:latin typeface="+mn-lt"/>
                <a:ea typeface="+mn-ea"/>
                <a:cs typeface="+mn-cs"/>
              </a:rPr>
              <a:t>des </a:t>
            </a:r>
            <a:r>
              <a:rPr lang="fr-FR" sz="1200" kern="1200" dirty="0" smtClean="0">
                <a:solidFill>
                  <a:schemeClr val="tx1"/>
                </a:solidFill>
                <a:effectLst/>
                <a:latin typeface="+mn-lt"/>
                <a:ea typeface="+mn-ea"/>
                <a:cs typeface="+mn-cs"/>
              </a:rPr>
              <a:t>projets. </a:t>
            </a:r>
            <a:endParaRPr lang="fr-FR"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Il </a:t>
            </a:r>
            <a:r>
              <a:rPr lang="fr-FR" sz="1200" kern="1200" dirty="0" smtClean="0">
                <a:solidFill>
                  <a:schemeClr val="tx1"/>
                </a:solidFill>
                <a:effectLst/>
                <a:latin typeface="+mn-lt"/>
                <a:ea typeface="+mn-ea"/>
                <a:cs typeface="+mn-cs"/>
              </a:rPr>
              <a:t>permet d’intégrer sur un même document l’ensemble des éléments constitutifs du projet et de les mettre en adéquation avec les facteurs extérieurs tels que le marché, les données financières, la clientèle, la communication, </a:t>
            </a:r>
            <a:r>
              <a:rPr lang="fr-FR" sz="1200" kern="1200" dirty="0" smtClean="0">
                <a:solidFill>
                  <a:schemeClr val="tx1"/>
                </a:solidFill>
                <a:effectLst/>
                <a:latin typeface="+mn-lt"/>
                <a:ea typeface="+mn-ea"/>
                <a:cs typeface="+mn-cs"/>
              </a:rPr>
              <a:t>son </a:t>
            </a:r>
            <a:r>
              <a:rPr lang="fr-FR" sz="1200" kern="1200" dirty="0" smtClean="0">
                <a:solidFill>
                  <a:schemeClr val="tx1"/>
                </a:solidFill>
                <a:effectLst/>
                <a:latin typeface="+mn-lt"/>
                <a:ea typeface="+mn-ea"/>
                <a:cs typeface="+mn-cs"/>
              </a:rPr>
              <a:t>profil et </a:t>
            </a:r>
            <a:r>
              <a:rPr lang="fr-FR" sz="1200" kern="1200" dirty="0" smtClean="0">
                <a:solidFill>
                  <a:schemeClr val="tx1"/>
                </a:solidFill>
                <a:effectLst/>
                <a:latin typeface="+mn-lt"/>
                <a:ea typeface="+mn-ea"/>
                <a:cs typeface="+mn-cs"/>
              </a:rPr>
              <a:t>son </a:t>
            </a:r>
            <a:r>
              <a:rPr lang="fr-FR" sz="1200" kern="1200" dirty="0" smtClean="0">
                <a:solidFill>
                  <a:schemeClr val="tx1"/>
                </a:solidFill>
                <a:effectLst/>
                <a:latin typeface="+mn-lt"/>
                <a:ea typeface="+mn-ea"/>
                <a:cs typeface="+mn-cs"/>
              </a:rPr>
              <a:t>expérience professionnelle</a:t>
            </a:r>
            <a:r>
              <a:rPr lang="fr-FR" sz="1200" kern="1200" dirty="0" smtClean="0">
                <a:solidFill>
                  <a:schemeClr val="tx1"/>
                </a:solidFill>
                <a:effectLst/>
                <a:latin typeface="+mn-lt"/>
                <a:ea typeface="+mn-ea"/>
                <a:cs typeface="+mn-cs"/>
              </a:rPr>
              <a:t>…</a:t>
            </a:r>
            <a:endParaRPr lang="fr-FR" sz="1200" kern="1200" dirty="0">
              <a:solidFill>
                <a:schemeClr val="tx1"/>
              </a:solidFill>
              <a:effectLst/>
              <a:latin typeface="+mn-lt"/>
              <a:ea typeface="+mn-ea"/>
              <a:cs typeface="+mn-cs"/>
            </a:endParaRPr>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5</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kern="1200" dirty="0" smtClean="0">
                <a:solidFill>
                  <a:schemeClr val="tx1"/>
                </a:solidFill>
                <a:effectLst/>
                <a:latin typeface="+mn-lt"/>
                <a:ea typeface="+mn-ea"/>
                <a:cs typeface="+mn-cs"/>
              </a:rPr>
              <a:t>Rappel de l’environnement à prendre à compte pour fixer sa </a:t>
            </a:r>
            <a:r>
              <a:rPr lang="fr-FR" sz="1200" kern="1200" dirty="0" smtClean="0">
                <a:solidFill>
                  <a:schemeClr val="tx1"/>
                </a:solidFill>
                <a:effectLst/>
                <a:latin typeface="+mn-lt"/>
                <a:ea typeface="+mn-ea"/>
                <a:cs typeface="+mn-cs"/>
              </a:rPr>
              <a:t>stratégie, </a:t>
            </a:r>
            <a:r>
              <a:rPr lang="fr-FR" sz="1200" kern="1200" dirty="0" smtClean="0">
                <a:solidFill>
                  <a:schemeClr val="tx1"/>
                </a:solidFill>
                <a:effectLst/>
                <a:latin typeface="+mn-lt"/>
                <a:ea typeface="+mn-ea"/>
                <a:cs typeface="+mn-cs"/>
              </a:rPr>
              <a:t>en ayant une information complète, juste, confortée.</a:t>
            </a:r>
          </a:p>
          <a:p>
            <a:r>
              <a:rPr lang="fr-FR" sz="1200" kern="1200" dirty="0" smtClean="0">
                <a:solidFill>
                  <a:schemeClr val="tx1"/>
                </a:solidFill>
                <a:effectLst/>
                <a:latin typeface="+mn-lt"/>
                <a:ea typeface="+mn-ea"/>
                <a:cs typeface="+mn-cs"/>
              </a:rPr>
              <a:t>Chaque diapositive aborde les points clés à maîtriser :</a:t>
            </a:r>
          </a:p>
          <a:p>
            <a:r>
              <a:rPr lang="fr-FR" sz="1200" kern="1200" dirty="0" smtClean="0">
                <a:solidFill>
                  <a:schemeClr val="tx1"/>
                </a:solidFill>
                <a:effectLst/>
                <a:latin typeface="+mn-lt"/>
                <a:ea typeface="+mn-ea"/>
                <a:cs typeface="+mn-cs"/>
              </a:rPr>
              <a:t>	</a:t>
            </a:r>
          </a:p>
          <a:p>
            <a:pPr lvl="0"/>
            <a:r>
              <a:rPr lang="fr-FR" sz="1200" kern="1200" dirty="0" smtClean="0">
                <a:solidFill>
                  <a:schemeClr val="tx1"/>
                </a:solidFill>
                <a:effectLst/>
                <a:latin typeface="+mn-lt"/>
                <a:ea typeface="+mn-ea"/>
                <a:cs typeface="+mn-cs"/>
              </a:rPr>
              <a:t>Stratégie</a:t>
            </a:r>
          </a:p>
          <a:p>
            <a:pPr lvl="0"/>
            <a:r>
              <a:rPr lang="fr-FR" sz="1200" kern="1200" dirty="0" smtClean="0">
                <a:solidFill>
                  <a:schemeClr val="tx1"/>
                </a:solidFill>
                <a:effectLst/>
                <a:latin typeface="+mn-lt"/>
                <a:ea typeface="+mn-ea"/>
                <a:cs typeface="+mn-cs"/>
              </a:rPr>
              <a:t>Politique tarifaire</a:t>
            </a:r>
          </a:p>
          <a:p>
            <a:pPr lvl="0"/>
            <a:r>
              <a:rPr lang="fr-FR" sz="1200" kern="1200" dirty="0" smtClean="0">
                <a:solidFill>
                  <a:schemeClr val="tx1"/>
                </a:solidFill>
                <a:effectLst/>
                <a:latin typeface="+mn-lt"/>
                <a:ea typeface="+mn-ea"/>
                <a:cs typeface="+mn-cs"/>
              </a:rPr>
              <a:t>Accords éventuels</a:t>
            </a:r>
          </a:p>
          <a:p>
            <a:pPr lvl="0"/>
            <a:r>
              <a:rPr lang="fr-FR" sz="1200" kern="1200" dirty="0" smtClean="0">
                <a:solidFill>
                  <a:schemeClr val="tx1"/>
                </a:solidFill>
                <a:effectLst/>
                <a:latin typeface="+mn-lt"/>
                <a:ea typeface="+mn-ea"/>
                <a:cs typeface="+mn-cs"/>
              </a:rPr>
              <a:t>Capacité de négociation</a:t>
            </a:r>
          </a:p>
          <a:p>
            <a:pPr lvl="0"/>
            <a:r>
              <a:rPr lang="fr-FR" sz="1200" kern="1200" dirty="0" smtClean="0">
                <a:solidFill>
                  <a:schemeClr val="tx1"/>
                </a:solidFill>
                <a:effectLst/>
                <a:latin typeface="+mn-lt"/>
                <a:ea typeface="+mn-ea"/>
                <a:cs typeface="+mn-cs"/>
              </a:rPr>
              <a:t>Présence </a:t>
            </a:r>
          </a:p>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6</a:t>
            </a:fld>
            <a:endParaRPr lang="fr-FR"/>
          </a:p>
        </p:txBody>
      </p:sp>
    </p:spTree>
    <p:extLst>
      <p:ext uri="{BB962C8B-B14F-4D97-AF65-F5344CB8AC3E}">
        <p14:creationId xmlns:p14="http://schemas.microsoft.com/office/powerpoint/2010/main" val="2488910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7</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8</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9</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10</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11</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12</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Il s’agit de répertorier dans ce formulaire les forces </a:t>
            </a:r>
            <a:r>
              <a:rPr lang="fr-FR" sz="1200" kern="1200" dirty="0" smtClean="0">
                <a:solidFill>
                  <a:schemeClr val="tx1"/>
                </a:solidFill>
                <a:effectLst/>
                <a:latin typeface="+mn-lt"/>
                <a:ea typeface="+mn-ea"/>
                <a:cs typeface="+mn-cs"/>
              </a:rPr>
              <a:t>/ faiblesses </a:t>
            </a:r>
            <a:r>
              <a:rPr lang="fr-FR" sz="1200" kern="1200" dirty="0" smtClean="0">
                <a:solidFill>
                  <a:schemeClr val="tx1"/>
                </a:solidFill>
                <a:effectLst/>
                <a:latin typeface="+mn-lt"/>
                <a:ea typeface="+mn-ea"/>
                <a:cs typeface="+mn-cs"/>
              </a:rPr>
              <a:t>et </a:t>
            </a:r>
            <a:r>
              <a:rPr lang="fr-FR" sz="1200" kern="1200" dirty="0" smtClean="0">
                <a:solidFill>
                  <a:schemeClr val="tx1"/>
                </a:solidFill>
                <a:effectLst/>
                <a:latin typeface="+mn-lt"/>
                <a:ea typeface="+mn-ea"/>
                <a:cs typeface="+mn-cs"/>
              </a:rPr>
              <a:t>opportunités / menaces concernées </a:t>
            </a:r>
            <a:r>
              <a:rPr lang="fr-FR" sz="1200" kern="1200" dirty="0" smtClean="0">
                <a:solidFill>
                  <a:schemeClr val="tx1"/>
                </a:solidFill>
                <a:effectLst/>
                <a:latin typeface="+mn-lt"/>
                <a:ea typeface="+mn-ea"/>
                <a:cs typeface="+mn-cs"/>
              </a:rPr>
              <a:t>par le </a:t>
            </a:r>
            <a:r>
              <a:rPr lang="fr-FR" sz="1200" kern="1200" dirty="0" smtClean="0">
                <a:solidFill>
                  <a:schemeClr val="tx1"/>
                </a:solidFill>
                <a:effectLst/>
                <a:latin typeface="+mn-lt"/>
                <a:ea typeface="+mn-ea"/>
                <a:cs typeface="+mn-cs"/>
              </a:rPr>
              <a:t>projet, </a:t>
            </a:r>
            <a:r>
              <a:rPr lang="fr-FR" sz="1200" kern="1200" dirty="0" smtClean="0">
                <a:solidFill>
                  <a:schemeClr val="tx1"/>
                </a:solidFill>
                <a:effectLst/>
                <a:latin typeface="+mn-lt"/>
                <a:ea typeface="+mn-ea"/>
                <a:cs typeface="+mn-cs"/>
              </a:rPr>
              <a:t>en étant attentif à ne pas se référer à ce que l’entreprise sait faire à ce </a:t>
            </a:r>
            <a:r>
              <a:rPr lang="fr-FR" sz="1200" kern="1200" dirty="0" smtClean="0">
                <a:solidFill>
                  <a:schemeClr val="tx1"/>
                </a:solidFill>
                <a:effectLst/>
                <a:latin typeface="+mn-lt"/>
                <a:ea typeface="+mn-ea"/>
                <a:cs typeface="+mn-cs"/>
              </a:rPr>
              <a:t>jour, </a:t>
            </a:r>
            <a:r>
              <a:rPr lang="fr-FR" sz="1200" kern="1200" dirty="0" smtClean="0">
                <a:solidFill>
                  <a:schemeClr val="tx1"/>
                </a:solidFill>
                <a:effectLst/>
                <a:latin typeface="+mn-lt"/>
                <a:ea typeface="+mn-ea"/>
                <a:cs typeface="+mn-cs"/>
              </a:rPr>
              <a:t>mais </a:t>
            </a:r>
            <a:r>
              <a:rPr lang="fr-FR" sz="1200" kern="1200" dirty="0" smtClean="0">
                <a:solidFill>
                  <a:schemeClr val="tx1"/>
                </a:solidFill>
                <a:effectLst/>
                <a:latin typeface="+mn-lt"/>
                <a:ea typeface="+mn-ea"/>
                <a:cs typeface="+mn-cs"/>
              </a:rPr>
              <a:t>à ce dont elle</a:t>
            </a:r>
            <a:r>
              <a:rPr lang="fr-FR" sz="1200" kern="1200" baseline="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aura </a:t>
            </a:r>
            <a:r>
              <a:rPr lang="fr-FR" sz="1200" kern="1200" dirty="0" smtClean="0">
                <a:solidFill>
                  <a:schemeClr val="tx1"/>
                </a:solidFill>
                <a:effectLst/>
                <a:latin typeface="+mn-lt"/>
                <a:ea typeface="+mn-ea"/>
                <a:cs typeface="+mn-cs"/>
              </a:rPr>
              <a:t>besoin dans le cadre de son développement.</a:t>
            </a:r>
          </a:p>
          <a:p>
            <a:pPr marL="0" marR="0" indent="0" algn="l" defTabSz="4572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Il s’agit de </a:t>
            </a:r>
            <a:r>
              <a:rPr lang="fr-FR" sz="1200" kern="1200" dirty="0" smtClean="0">
                <a:solidFill>
                  <a:schemeClr val="tx1"/>
                </a:solidFill>
                <a:effectLst/>
                <a:latin typeface="+mn-lt"/>
                <a:ea typeface="+mn-ea"/>
                <a:cs typeface="+mn-cs"/>
              </a:rPr>
              <a:t>la SYNTHESE des informations recueillies durant les entretiens,</a:t>
            </a:r>
            <a:r>
              <a:rPr lang="fr-FR" sz="1200" kern="1200" baseline="0" dirty="0" smtClean="0">
                <a:solidFill>
                  <a:schemeClr val="tx1"/>
                </a:solidFill>
                <a:effectLst/>
                <a:latin typeface="+mn-lt"/>
                <a:ea typeface="+mn-ea"/>
                <a:cs typeface="+mn-cs"/>
              </a:rPr>
              <a:t> échanges, </a:t>
            </a:r>
            <a:r>
              <a:rPr lang="fr-FR" sz="1200" kern="1200" baseline="0" dirty="0" smtClean="0">
                <a:solidFill>
                  <a:schemeClr val="tx1"/>
                </a:solidFill>
                <a:effectLst/>
                <a:latin typeface="+mn-lt"/>
                <a:ea typeface="+mn-ea"/>
                <a:cs typeface="+mn-cs"/>
              </a:rPr>
              <a:t>recherches, évoqués </a:t>
            </a:r>
            <a:r>
              <a:rPr lang="fr-FR" sz="1200" kern="1200" baseline="0" dirty="0" smtClean="0">
                <a:solidFill>
                  <a:schemeClr val="tx1"/>
                </a:solidFill>
                <a:effectLst/>
                <a:latin typeface="+mn-lt"/>
                <a:ea typeface="+mn-ea"/>
                <a:cs typeface="+mn-cs"/>
              </a:rPr>
              <a:t>dans les diapositives « quelques principes </a:t>
            </a:r>
            <a:r>
              <a:rPr lang="fr-FR" sz="1200" kern="1200" baseline="0" dirty="0" smtClean="0">
                <a:solidFill>
                  <a:schemeClr val="tx1"/>
                </a:solidFill>
                <a:effectLst/>
                <a:latin typeface="+mn-lt"/>
                <a:ea typeface="+mn-ea"/>
                <a:cs typeface="+mn-cs"/>
              </a:rPr>
              <a:t>»</a:t>
            </a:r>
            <a:r>
              <a:rPr lang="fr-FR" sz="1200" kern="1200" baseline="0" dirty="0">
                <a:solidFill>
                  <a:schemeClr val="tx1"/>
                </a:solidFill>
                <a:effectLst/>
                <a:latin typeface="+mn-lt"/>
                <a:ea typeface="+mn-ea"/>
                <a:cs typeface="+mn-cs"/>
              </a:rPr>
              <a:t>.</a:t>
            </a:r>
            <a:endParaRPr lang="fr-FR" sz="1200" kern="1200" dirty="0" smtClean="0">
              <a:solidFill>
                <a:schemeClr val="tx1"/>
              </a:solidFill>
              <a:effectLst/>
              <a:latin typeface="+mn-lt"/>
              <a:ea typeface="+mn-ea"/>
              <a:cs typeface="+mn-cs"/>
            </a:endParaRPr>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13</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kern="1200" dirty="0" smtClean="0">
                <a:solidFill>
                  <a:schemeClr val="tx1"/>
                </a:solidFill>
                <a:effectLst/>
                <a:latin typeface="+mn-lt"/>
                <a:ea typeface="+mn-ea"/>
                <a:cs typeface="+mn-cs"/>
              </a:rPr>
              <a:t> la Spécialisation génère des économies d’échelles, des effets d’expérience, donc des baisse des coûts  </a:t>
            </a:r>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14</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kern="1200" dirty="0" smtClean="0">
                <a:solidFill>
                  <a:schemeClr val="tx1"/>
                </a:solidFill>
                <a:effectLst/>
                <a:latin typeface="+mn-lt"/>
                <a:ea typeface="+mn-ea"/>
                <a:cs typeface="+mn-cs"/>
              </a:rPr>
              <a:t>Il existe plusieurs </a:t>
            </a:r>
            <a:r>
              <a:rPr lang="fr-FR" sz="1200" kern="1200" dirty="0" smtClean="0">
                <a:solidFill>
                  <a:schemeClr val="tx1"/>
                </a:solidFill>
                <a:effectLst/>
                <a:latin typeface="+mn-lt"/>
                <a:ea typeface="+mn-ea"/>
                <a:cs typeface="+mn-cs"/>
              </a:rPr>
              <a:t>motivations pour se diversifier, </a:t>
            </a:r>
            <a:r>
              <a:rPr lang="fr-FR" sz="1200" kern="1200" dirty="0" smtClean="0">
                <a:solidFill>
                  <a:schemeClr val="tx1"/>
                </a:solidFill>
                <a:effectLst/>
                <a:latin typeface="+mn-lt"/>
                <a:ea typeface="+mn-ea"/>
                <a:cs typeface="+mn-cs"/>
              </a:rPr>
              <a:t>notamment</a:t>
            </a:r>
            <a:r>
              <a:rPr lang="fr-FR" sz="1200" kern="1200" dirty="0" smtClean="0">
                <a:solidFill>
                  <a:schemeClr val="tx1"/>
                </a:solidFill>
                <a:effectLst/>
                <a:latin typeface="+mn-lt"/>
                <a:ea typeface="+mn-ea"/>
                <a:cs typeface="+mn-cs"/>
              </a:rPr>
              <a:t> : </a:t>
            </a:r>
          </a:p>
          <a:p>
            <a:r>
              <a:rPr lang="fr-FR" sz="1200" b="0" kern="1200" dirty="0" smtClean="0">
                <a:solidFill>
                  <a:schemeClr val="tx1"/>
                </a:solidFill>
                <a:effectLst/>
                <a:latin typeface="+mn-lt"/>
                <a:ea typeface="+mn-ea"/>
                <a:cs typeface="+mn-cs"/>
              </a:rPr>
              <a:t>-</a:t>
            </a:r>
            <a:r>
              <a:rPr lang="fr-FR" sz="1200" b="0" kern="1200" baseline="0" dirty="0" smtClean="0">
                <a:solidFill>
                  <a:schemeClr val="tx1"/>
                </a:solidFill>
                <a:effectLst/>
                <a:latin typeface="+mn-lt"/>
                <a:ea typeface="+mn-ea"/>
                <a:cs typeface="+mn-cs"/>
              </a:rPr>
              <a:t> </a:t>
            </a:r>
            <a:r>
              <a:rPr lang="fr-FR" sz="1200" b="1" kern="1200" dirty="0" smtClean="0">
                <a:solidFill>
                  <a:schemeClr val="tx1"/>
                </a:solidFill>
                <a:effectLst/>
                <a:latin typeface="+mn-lt"/>
                <a:ea typeface="+mn-ea"/>
                <a:cs typeface="+mn-cs"/>
              </a:rPr>
              <a:t>Placement </a:t>
            </a:r>
            <a:r>
              <a:rPr lang="fr-FR" sz="1200" kern="1200" dirty="0" smtClean="0">
                <a:solidFill>
                  <a:schemeClr val="tx1"/>
                </a:solidFill>
                <a:effectLst/>
                <a:latin typeface="+mn-lt"/>
                <a:ea typeface="+mn-ea"/>
                <a:cs typeface="+mn-cs"/>
              </a:rPr>
              <a:t>: entreprise ayant des moyens financiers forts et qui cherche à se positionner hors de </a:t>
            </a:r>
            <a:r>
              <a:rPr lang="fr-FR" sz="1200" kern="1200" dirty="0" smtClean="0">
                <a:solidFill>
                  <a:schemeClr val="tx1"/>
                </a:solidFill>
                <a:effectLst/>
                <a:latin typeface="+mn-lt"/>
                <a:ea typeface="+mn-ea"/>
                <a:cs typeface="+mn-cs"/>
              </a:rPr>
              <a:t>ses marchés historiques.</a:t>
            </a:r>
            <a:endParaRPr lang="fr-FR" sz="1200" kern="1200" dirty="0" smtClean="0">
              <a:solidFill>
                <a:schemeClr val="tx1"/>
              </a:solidFill>
              <a:effectLst/>
              <a:latin typeface="+mn-lt"/>
              <a:ea typeface="+mn-ea"/>
              <a:cs typeface="+mn-cs"/>
            </a:endParaRPr>
          </a:p>
          <a:p>
            <a:r>
              <a:rPr lang="fr-FR" sz="1200" b="1" kern="1200" dirty="0" smtClean="0">
                <a:solidFill>
                  <a:schemeClr val="tx1"/>
                </a:solidFill>
                <a:effectLst/>
                <a:latin typeface="+mn-lt"/>
                <a:ea typeface="+mn-ea"/>
                <a:cs typeface="+mn-cs"/>
              </a:rPr>
              <a:t>- Redéploiement</a:t>
            </a:r>
            <a:r>
              <a:rPr lang="fr-FR" sz="1200" kern="120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 constat qu’un produit ou un marché sont à maturité et qu’il va </a:t>
            </a:r>
            <a:r>
              <a:rPr lang="fr-FR" sz="1200" kern="1200" dirty="0" smtClean="0">
                <a:solidFill>
                  <a:schemeClr val="tx1"/>
                </a:solidFill>
                <a:effectLst/>
                <a:latin typeface="+mn-lt"/>
                <a:ea typeface="+mn-ea"/>
                <a:cs typeface="+mn-cs"/>
              </a:rPr>
              <a:t>mourir.</a:t>
            </a:r>
            <a:endParaRPr lang="fr-FR" sz="1200" kern="1200" dirty="0" smtClean="0">
              <a:solidFill>
                <a:schemeClr val="tx1"/>
              </a:solidFill>
              <a:effectLst/>
              <a:latin typeface="+mn-lt"/>
              <a:ea typeface="+mn-ea"/>
              <a:cs typeface="+mn-cs"/>
            </a:endParaRPr>
          </a:p>
          <a:p>
            <a:r>
              <a:rPr lang="fr-FR" sz="1200" b="1" kern="1200" dirty="0" smtClean="0">
                <a:solidFill>
                  <a:schemeClr val="tx1"/>
                </a:solidFill>
                <a:effectLst/>
                <a:latin typeface="+mn-lt"/>
                <a:ea typeface="+mn-ea"/>
                <a:cs typeface="+mn-cs"/>
              </a:rPr>
              <a:t>- Survie </a:t>
            </a:r>
            <a:r>
              <a:rPr lang="fr-FR" sz="1200" kern="1200" dirty="0" smtClean="0">
                <a:solidFill>
                  <a:schemeClr val="tx1"/>
                </a:solidFill>
                <a:effectLst/>
                <a:latin typeface="+mn-lt"/>
                <a:ea typeface="+mn-ea"/>
                <a:cs typeface="+mn-cs"/>
              </a:rPr>
              <a:t>: c’est un peu l’étape du </a:t>
            </a:r>
            <a:r>
              <a:rPr lang="fr-FR" sz="1200" kern="1200" dirty="0" smtClean="0">
                <a:solidFill>
                  <a:schemeClr val="tx1"/>
                </a:solidFill>
                <a:effectLst/>
                <a:latin typeface="+mn-lt"/>
                <a:ea typeface="+mn-ea"/>
                <a:cs typeface="+mn-cs"/>
              </a:rPr>
              <a:t>déploiement, </a:t>
            </a:r>
            <a:r>
              <a:rPr lang="fr-FR" sz="1200" kern="1200" dirty="0" smtClean="0">
                <a:solidFill>
                  <a:schemeClr val="tx1"/>
                </a:solidFill>
                <a:effectLst/>
                <a:latin typeface="+mn-lt"/>
                <a:ea typeface="+mn-ea"/>
                <a:cs typeface="+mn-cs"/>
              </a:rPr>
              <a:t>mais en plus </a:t>
            </a:r>
            <a:r>
              <a:rPr lang="fr-FR" sz="1200" kern="1200" dirty="0" smtClean="0">
                <a:solidFill>
                  <a:schemeClr val="tx1"/>
                </a:solidFill>
                <a:effectLst/>
                <a:latin typeface="+mn-lt"/>
                <a:ea typeface="+mn-ea"/>
                <a:cs typeface="+mn-cs"/>
              </a:rPr>
              <a:t>fort : la </a:t>
            </a:r>
            <a:r>
              <a:rPr lang="fr-FR" sz="1200" kern="1200" dirty="0" smtClean="0">
                <a:solidFill>
                  <a:schemeClr val="tx1"/>
                </a:solidFill>
                <a:effectLst/>
                <a:latin typeface="+mn-lt"/>
                <a:ea typeface="+mn-ea"/>
                <a:cs typeface="+mn-cs"/>
              </a:rPr>
              <a:t>diversification est imposée par un environnement économique défavorable </a:t>
            </a:r>
            <a:r>
              <a:rPr lang="fr-FR" sz="1200" kern="1200" dirty="0" smtClean="0">
                <a:solidFill>
                  <a:schemeClr val="tx1"/>
                </a:solidFill>
                <a:effectLst/>
                <a:latin typeface="+mn-lt"/>
                <a:ea typeface="+mn-ea"/>
                <a:cs typeface="+mn-cs"/>
              </a:rPr>
              <a:t>(client </a:t>
            </a:r>
            <a:r>
              <a:rPr lang="fr-FR" sz="1200" kern="1200" dirty="0" smtClean="0">
                <a:solidFill>
                  <a:schemeClr val="tx1"/>
                </a:solidFill>
                <a:effectLst/>
                <a:latin typeface="+mn-lt"/>
                <a:ea typeface="+mn-ea"/>
                <a:cs typeface="+mn-cs"/>
              </a:rPr>
              <a:t>qui délocalise, substitution d’un </a:t>
            </a:r>
            <a:r>
              <a:rPr lang="fr-FR" sz="1200" kern="1200" dirty="0" smtClean="0">
                <a:solidFill>
                  <a:schemeClr val="tx1"/>
                </a:solidFill>
                <a:effectLst/>
                <a:latin typeface="+mn-lt"/>
                <a:ea typeface="+mn-ea"/>
                <a:cs typeface="+mn-cs"/>
              </a:rPr>
              <a:t>produit).</a:t>
            </a:r>
            <a:endParaRPr lang="fr-FR" sz="1200" kern="1200" dirty="0" smtClean="0">
              <a:solidFill>
                <a:schemeClr val="tx1"/>
              </a:solidFill>
              <a:effectLst/>
              <a:latin typeface="+mn-lt"/>
              <a:ea typeface="+mn-ea"/>
              <a:cs typeface="+mn-cs"/>
            </a:endParaRPr>
          </a:p>
          <a:p>
            <a:r>
              <a:rPr lang="fr-FR" sz="1200" b="1" kern="1200" dirty="0" smtClean="0">
                <a:solidFill>
                  <a:schemeClr val="tx1"/>
                </a:solidFill>
                <a:effectLst/>
                <a:latin typeface="+mn-lt"/>
                <a:ea typeface="+mn-ea"/>
                <a:cs typeface="+mn-cs"/>
              </a:rPr>
              <a:t>- Confortement </a:t>
            </a:r>
            <a:r>
              <a:rPr lang="fr-FR" sz="1200" kern="1200" dirty="0" smtClean="0">
                <a:solidFill>
                  <a:schemeClr val="tx1"/>
                </a:solidFill>
                <a:effectLst/>
                <a:latin typeface="+mn-lt"/>
                <a:ea typeface="+mn-ea"/>
                <a:cs typeface="+mn-cs"/>
              </a:rPr>
              <a:t>: concerne les PME qui éprouvent des difficultés à maintenir un avantage concurrentiel face à des concurrents plus performants. Même si elle investit, il sera difficile de se placer face à ces derniers, donc mieux vaut </a:t>
            </a:r>
            <a:r>
              <a:rPr lang="fr-FR" sz="1200" kern="1200" dirty="0" smtClean="0">
                <a:solidFill>
                  <a:schemeClr val="tx1"/>
                </a:solidFill>
                <a:effectLst/>
                <a:latin typeface="+mn-lt"/>
                <a:ea typeface="+mn-ea"/>
                <a:cs typeface="+mn-cs"/>
              </a:rPr>
              <a:t>pour elle aller </a:t>
            </a:r>
            <a:r>
              <a:rPr lang="fr-FR" sz="1200" kern="1200" dirty="0" smtClean="0">
                <a:solidFill>
                  <a:schemeClr val="tx1"/>
                </a:solidFill>
                <a:effectLst/>
                <a:latin typeface="+mn-lt"/>
                <a:ea typeface="+mn-ea"/>
                <a:cs typeface="+mn-cs"/>
              </a:rPr>
              <a:t>chercher des activités de </a:t>
            </a:r>
            <a:r>
              <a:rPr lang="fr-FR" sz="1200" kern="1200" dirty="0" smtClean="0">
                <a:solidFill>
                  <a:schemeClr val="tx1"/>
                </a:solidFill>
                <a:effectLst/>
                <a:latin typeface="+mn-lt"/>
                <a:ea typeface="+mn-ea"/>
                <a:cs typeface="+mn-cs"/>
              </a:rPr>
              <a:t>remplacement.</a:t>
            </a:r>
            <a:endParaRPr lang="fr-FR" sz="1200" kern="1200" dirty="0" smtClean="0">
              <a:solidFill>
                <a:schemeClr val="tx1"/>
              </a:solidFill>
              <a:effectLst/>
              <a:latin typeface="+mn-lt"/>
              <a:ea typeface="+mn-ea"/>
              <a:cs typeface="+mn-cs"/>
            </a:endParaRPr>
          </a:p>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15</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Pour réaliser ce positionnement, il est utile d’utiliser un support </a:t>
            </a:r>
            <a:r>
              <a:rPr lang="fr-FR" sz="1200" kern="1200" dirty="0" smtClean="0">
                <a:solidFill>
                  <a:schemeClr val="tx1"/>
                </a:solidFill>
                <a:effectLst/>
                <a:latin typeface="+mn-lt"/>
                <a:ea typeface="+mn-ea"/>
                <a:cs typeface="+mn-cs"/>
              </a:rPr>
              <a:t>type « Excel » </a:t>
            </a:r>
            <a:r>
              <a:rPr lang="fr-FR" sz="1200" kern="1200" dirty="0" smtClean="0">
                <a:solidFill>
                  <a:schemeClr val="tx1"/>
                </a:solidFill>
                <a:effectLst/>
                <a:latin typeface="+mn-lt"/>
                <a:ea typeface="+mn-ea"/>
                <a:cs typeface="+mn-cs"/>
              </a:rPr>
              <a:t>(§ outil réf BP001) permettant de noter les forces et faiblesses du projet (les atouts) ainsi que les attraits qu’il représente par rapport à d’autres activités de </a:t>
            </a:r>
            <a:r>
              <a:rPr lang="fr-FR" sz="1200" kern="1200" dirty="0" smtClean="0">
                <a:solidFill>
                  <a:schemeClr val="tx1"/>
                </a:solidFill>
                <a:effectLst/>
                <a:latin typeface="+mn-lt"/>
                <a:ea typeface="+mn-ea"/>
                <a:cs typeface="+mn-cs"/>
              </a:rPr>
              <a:t>l’entreprise.</a:t>
            </a:r>
          </a:p>
          <a:p>
            <a:pPr marL="0" marR="0" indent="0" algn="l" defTabSz="4572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Cela permet d’avoir </a:t>
            </a:r>
            <a:r>
              <a:rPr lang="fr-FR" sz="1200" kern="1200" dirty="0" smtClean="0">
                <a:solidFill>
                  <a:schemeClr val="tx1"/>
                </a:solidFill>
                <a:effectLst/>
                <a:latin typeface="+mn-lt"/>
                <a:ea typeface="+mn-ea"/>
                <a:cs typeface="+mn-cs"/>
              </a:rPr>
              <a:t>confirmation </a:t>
            </a:r>
            <a:r>
              <a:rPr lang="fr-FR" sz="1200" kern="1200" dirty="0" smtClean="0">
                <a:solidFill>
                  <a:schemeClr val="tx1"/>
                </a:solidFill>
                <a:effectLst/>
                <a:latin typeface="+mn-lt"/>
                <a:ea typeface="+mn-ea"/>
                <a:cs typeface="+mn-cs"/>
              </a:rPr>
              <a:t>(et/ou de prouver) qu’il </a:t>
            </a:r>
            <a:r>
              <a:rPr lang="fr-FR" sz="1200" kern="1200" dirty="0" smtClean="0">
                <a:solidFill>
                  <a:schemeClr val="tx1"/>
                </a:solidFill>
                <a:effectLst/>
                <a:latin typeface="+mn-lt"/>
                <a:ea typeface="+mn-ea"/>
                <a:cs typeface="+mn-cs"/>
              </a:rPr>
              <a:t>est opportun de développer ce service ou produit.</a:t>
            </a:r>
          </a:p>
          <a:p>
            <a:endParaRPr lang="fr-FR" sz="12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Pour </a:t>
            </a:r>
            <a:r>
              <a:rPr lang="fr-FR" sz="1200" kern="1200" dirty="0" smtClean="0">
                <a:solidFill>
                  <a:schemeClr val="tx1"/>
                </a:solidFill>
                <a:effectLst/>
                <a:latin typeface="+mn-lt"/>
                <a:ea typeface="+mn-ea"/>
                <a:cs typeface="+mn-cs"/>
              </a:rPr>
              <a:t>compléter la première grille, figure A, il est nécessaire de :</a:t>
            </a:r>
            <a:endParaRPr lang="fr-FR" sz="18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		* Lister </a:t>
            </a:r>
            <a:r>
              <a:rPr lang="fr-FR" sz="1200" kern="1200" dirty="0" smtClean="0">
                <a:solidFill>
                  <a:schemeClr val="tx1"/>
                </a:solidFill>
                <a:effectLst/>
                <a:latin typeface="+mn-lt"/>
                <a:ea typeface="+mn-ea"/>
                <a:cs typeface="+mn-cs"/>
              </a:rPr>
              <a:t>les facteurs clés de succès essentiels de réussite </a:t>
            </a:r>
            <a:endParaRPr lang="fr-FR" sz="1800" kern="1200" dirty="0" smtClean="0">
              <a:solidFill>
                <a:schemeClr val="tx1"/>
              </a:solidFill>
              <a:effectLst/>
              <a:latin typeface="+mn-lt"/>
              <a:ea typeface="+mn-ea"/>
              <a:cs typeface="+mn-cs"/>
            </a:endParaRPr>
          </a:p>
          <a:p>
            <a:pPr lvl="2"/>
            <a:r>
              <a:rPr lang="fr-FR" sz="1200" kern="1200" dirty="0" smtClean="0">
                <a:solidFill>
                  <a:schemeClr val="tx1"/>
                </a:solidFill>
                <a:effectLst/>
                <a:latin typeface="+mn-lt"/>
                <a:ea typeface="+mn-ea"/>
                <a:cs typeface="+mn-cs"/>
              </a:rPr>
              <a:t>* Définir </a:t>
            </a:r>
            <a:r>
              <a:rPr lang="fr-FR" sz="1200" kern="1200" dirty="0" smtClean="0">
                <a:solidFill>
                  <a:schemeClr val="tx1"/>
                </a:solidFill>
                <a:effectLst/>
                <a:latin typeface="+mn-lt"/>
                <a:ea typeface="+mn-ea"/>
                <a:cs typeface="+mn-cs"/>
              </a:rPr>
              <a:t>s’ils sont maîtrisés (bien, moyen, faible) actuellement</a:t>
            </a:r>
            <a:endParaRPr lang="fr-FR" sz="1800" kern="1200" dirty="0" smtClean="0">
              <a:solidFill>
                <a:schemeClr val="tx1"/>
              </a:solidFill>
              <a:effectLst/>
              <a:latin typeface="+mn-lt"/>
              <a:ea typeface="+mn-ea"/>
              <a:cs typeface="+mn-cs"/>
            </a:endParaRPr>
          </a:p>
          <a:p>
            <a:pPr lvl="2"/>
            <a:r>
              <a:rPr lang="fr-FR" sz="1200" kern="1200" dirty="0" smtClean="0">
                <a:solidFill>
                  <a:schemeClr val="tx1"/>
                </a:solidFill>
                <a:effectLst/>
                <a:latin typeface="+mn-lt"/>
                <a:ea typeface="+mn-ea"/>
                <a:cs typeface="+mn-cs"/>
              </a:rPr>
              <a:t>* Éventuellement </a:t>
            </a:r>
            <a:r>
              <a:rPr lang="fr-FR" sz="1200" kern="1200" dirty="0" smtClean="0">
                <a:solidFill>
                  <a:schemeClr val="tx1"/>
                </a:solidFill>
                <a:effectLst/>
                <a:latin typeface="+mn-lt"/>
                <a:ea typeface="+mn-ea"/>
                <a:cs typeface="+mn-cs"/>
              </a:rPr>
              <a:t>les corriger d’un coefficient</a:t>
            </a:r>
            <a:endParaRPr lang="fr-FR" sz="1800" kern="1200" dirty="0" smtClean="0">
              <a:solidFill>
                <a:schemeClr val="tx1"/>
              </a:solidFill>
              <a:effectLst/>
              <a:latin typeface="+mn-lt"/>
              <a:ea typeface="+mn-ea"/>
              <a:cs typeface="+mn-cs"/>
            </a:endParaRPr>
          </a:p>
          <a:p>
            <a:r>
              <a:rPr lang="fr-FR" sz="1200" i="1" kern="1200" dirty="0" smtClean="0">
                <a:solidFill>
                  <a:schemeClr val="tx1"/>
                </a:solidFill>
                <a:effectLst/>
                <a:latin typeface="+mn-lt"/>
                <a:ea typeface="+mn-ea"/>
                <a:cs typeface="+mn-cs"/>
              </a:rPr>
              <a:t>Une </a:t>
            </a:r>
            <a:r>
              <a:rPr lang="fr-FR" sz="1200" i="1" kern="1200" dirty="0" smtClean="0">
                <a:solidFill>
                  <a:schemeClr val="tx1"/>
                </a:solidFill>
                <a:effectLst/>
                <a:latin typeface="+mn-lt"/>
                <a:ea typeface="+mn-ea"/>
                <a:cs typeface="+mn-cs"/>
              </a:rPr>
              <a:t>liste </a:t>
            </a:r>
            <a:r>
              <a:rPr lang="fr-FR" sz="1200" i="1" kern="1200" dirty="0" smtClean="0">
                <a:solidFill>
                  <a:schemeClr val="tx1"/>
                </a:solidFill>
                <a:effectLst/>
                <a:latin typeface="+mn-lt"/>
                <a:ea typeface="+mn-ea"/>
                <a:cs typeface="+mn-cs"/>
              </a:rPr>
              <a:t>de différents facteurs est </a:t>
            </a:r>
            <a:r>
              <a:rPr lang="fr-FR" sz="1200" i="1" kern="1200" dirty="0" smtClean="0">
                <a:solidFill>
                  <a:schemeClr val="tx1"/>
                </a:solidFill>
                <a:effectLst/>
                <a:latin typeface="+mn-lt"/>
                <a:ea typeface="+mn-ea"/>
                <a:cs typeface="+mn-cs"/>
              </a:rPr>
              <a:t>proposée </a:t>
            </a:r>
            <a:r>
              <a:rPr lang="fr-FR" sz="1200" i="1" kern="1200" dirty="0" smtClean="0">
                <a:solidFill>
                  <a:schemeClr val="tx1"/>
                </a:solidFill>
                <a:effectLst/>
                <a:latin typeface="+mn-lt"/>
                <a:ea typeface="+mn-ea"/>
                <a:cs typeface="+mn-cs"/>
              </a:rPr>
              <a:t>dans l’outil Excel pour </a:t>
            </a:r>
            <a:r>
              <a:rPr lang="fr-FR" sz="1200" i="1" kern="1200" dirty="0" smtClean="0">
                <a:solidFill>
                  <a:schemeClr val="tx1"/>
                </a:solidFill>
                <a:effectLst/>
                <a:latin typeface="+mn-lt"/>
                <a:ea typeface="+mn-ea"/>
                <a:cs typeface="+mn-cs"/>
              </a:rPr>
              <a:t>faciliter la compréhension du </a:t>
            </a:r>
            <a:r>
              <a:rPr lang="fr-FR" sz="1200" i="1" kern="1200" dirty="0" smtClean="0">
                <a:solidFill>
                  <a:schemeClr val="tx1"/>
                </a:solidFill>
                <a:effectLst/>
                <a:latin typeface="+mn-lt"/>
                <a:ea typeface="+mn-ea"/>
                <a:cs typeface="+mn-cs"/>
              </a:rPr>
              <a:t>besoin.</a:t>
            </a:r>
            <a:endParaRPr lang="fr-FR" sz="1800" i="1"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a:t>
            </a:r>
            <a:endParaRPr lang="fr-FR" sz="18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Pour </a:t>
            </a:r>
            <a:r>
              <a:rPr lang="fr-FR" sz="1200" kern="1200" dirty="0" smtClean="0">
                <a:solidFill>
                  <a:schemeClr val="tx1"/>
                </a:solidFill>
                <a:effectLst/>
                <a:latin typeface="+mn-lt"/>
                <a:ea typeface="+mn-ea"/>
                <a:cs typeface="+mn-cs"/>
              </a:rPr>
              <a:t>compléter la seconde grille, figure B, il est nécessaire de :</a:t>
            </a:r>
            <a:endParaRPr lang="fr-FR" sz="1800" kern="1200" dirty="0" smtClean="0">
              <a:solidFill>
                <a:schemeClr val="tx1"/>
              </a:solidFill>
              <a:effectLst/>
              <a:latin typeface="+mn-lt"/>
              <a:ea typeface="+mn-ea"/>
              <a:cs typeface="+mn-cs"/>
            </a:endParaRPr>
          </a:p>
          <a:p>
            <a:r>
              <a:rPr lang="fr-FR" sz="1200" kern="120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		* Lister </a:t>
            </a:r>
            <a:r>
              <a:rPr lang="fr-FR" sz="1200" kern="1200" dirty="0" smtClean="0">
                <a:solidFill>
                  <a:schemeClr val="tx1"/>
                </a:solidFill>
                <a:effectLst/>
                <a:latin typeface="+mn-lt"/>
                <a:ea typeface="+mn-ea"/>
                <a:cs typeface="+mn-cs"/>
              </a:rPr>
              <a:t>les facteurs d’appréciation du </a:t>
            </a:r>
            <a:r>
              <a:rPr lang="fr-FR" sz="1200" kern="1200" dirty="0" smtClean="0">
                <a:solidFill>
                  <a:schemeClr val="tx1"/>
                </a:solidFill>
                <a:effectLst/>
                <a:latin typeface="+mn-lt"/>
                <a:ea typeface="+mn-ea"/>
                <a:cs typeface="+mn-cs"/>
              </a:rPr>
              <a:t>marché</a:t>
            </a:r>
            <a:endParaRPr lang="fr-FR" sz="1800" kern="1200" dirty="0" smtClean="0">
              <a:solidFill>
                <a:schemeClr val="tx1"/>
              </a:solidFill>
              <a:effectLst/>
              <a:latin typeface="+mn-lt"/>
              <a:ea typeface="+mn-ea"/>
              <a:cs typeface="+mn-cs"/>
            </a:endParaRPr>
          </a:p>
          <a:p>
            <a:r>
              <a:rPr lang="fr-FR" sz="1800" kern="1200" dirty="0" smtClean="0">
                <a:solidFill>
                  <a:schemeClr val="tx1"/>
                </a:solidFill>
                <a:effectLst/>
                <a:latin typeface="+mn-lt"/>
                <a:ea typeface="+mn-ea"/>
                <a:cs typeface="+mn-cs"/>
              </a:rPr>
              <a:t>		*</a:t>
            </a:r>
            <a:r>
              <a:rPr lang="fr-FR" sz="1800" kern="1200" baseline="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Noter </a:t>
            </a:r>
            <a:r>
              <a:rPr lang="fr-FR" sz="1200" kern="1200" dirty="0" smtClean="0">
                <a:solidFill>
                  <a:schemeClr val="tx1"/>
                </a:solidFill>
                <a:effectLst/>
                <a:latin typeface="+mn-lt"/>
                <a:ea typeface="+mn-ea"/>
                <a:cs typeface="+mn-cs"/>
              </a:rPr>
              <a:t>ces facteurs comme étant à risque (nul, moyen, </a:t>
            </a:r>
            <a:r>
              <a:rPr lang="fr-FR" sz="1200" kern="1200" dirty="0" smtClean="0">
                <a:solidFill>
                  <a:schemeClr val="tx1"/>
                </a:solidFill>
                <a:effectLst/>
                <a:latin typeface="+mn-lt"/>
                <a:ea typeface="+mn-ea"/>
                <a:cs typeface="+mn-cs"/>
              </a:rPr>
              <a:t>fort)</a:t>
            </a:r>
            <a:endParaRPr lang="fr-FR" sz="1800" kern="1200" dirty="0" smtClean="0">
              <a:solidFill>
                <a:schemeClr val="tx1"/>
              </a:solidFill>
              <a:effectLst/>
              <a:latin typeface="+mn-lt"/>
              <a:ea typeface="+mn-ea"/>
              <a:cs typeface="+mn-cs"/>
            </a:endParaRPr>
          </a:p>
          <a:p>
            <a:r>
              <a:rPr lang="fr-FR" sz="1800" kern="1200" dirty="0" smtClean="0">
                <a:solidFill>
                  <a:schemeClr val="tx1"/>
                </a:solidFill>
                <a:effectLst/>
                <a:latin typeface="+mn-lt"/>
                <a:ea typeface="+mn-ea"/>
                <a:cs typeface="+mn-cs"/>
              </a:rPr>
              <a:t>		*</a:t>
            </a:r>
            <a:r>
              <a:rPr lang="fr-FR" sz="1800" kern="1200" baseline="0" dirty="0" smtClean="0">
                <a:solidFill>
                  <a:schemeClr val="tx1"/>
                </a:solidFill>
                <a:effectLst/>
                <a:latin typeface="+mn-lt"/>
                <a:ea typeface="+mn-ea"/>
                <a:cs typeface="+mn-cs"/>
              </a:rPr>
              <a:t> </a:t>
            </a:r>
            <a:r>
              <a:rPr lang="fr-FR" sz="1200" kern="1200" dirty="0" smtClean="0">
                <a:solidFill>
                  <a:schemeClr val="tx1"/>
                </a:solidFill>
                <a:effectLst/>
                <a:latin typeface="+mn-lt"/>
                <a:ea typeface="+mn-ea"/>
                <a:cs typeface="+mn-cs"/>
              </a:rPr>
              <a:t>Éventuellement </a:t>
            </a:r>
            <a:r>
              <a:rPr lang="fr-FR" sz="1200" kern="1200" dirty="0" smtClean="0">
                <a:solidFill>
                  <a:schemeClr val="tx1"/>
                </a:solidFill>
                <a:effectLst/>
                <a:latin typeface="+mn-lt"/>
                <a:ea typeface="+mn-ea"/>
                <a:cs typeface="+mn-cs"/>
              </a:rPr>
              <a:t>les corriger d’un coefficient</a:t>
            </a:r>
            <a:endParaRPr lang="fr-FR" sz="1800" kern="1200" dirty="0" smtClean="0">
              <a:solidFill>
                <a:schemeClr val="tx1"/>
              </a:solidFill>
              <a:effectLst/>
              <a:latin typeface="+mn-lt"/>
              <a:ea typeface="+mn-ea"/>
              <a:cs typeface="+mn-cs"/>
            </a:endParaRPr>
          </a:p>
          <a:p>
            <a:r>
              <a:rPr lang="fr-FR" sz="1200" i="1" kern="1200" dirty="0" smtClean="0">
                <a:solidFill>
                  <a:schemeClr val="tx1"/>
                </a:solidFill>
                <a:effectLst/>
                <a:latin typeface="+mn-lt"/>
                <a:ea typeface="+mn-ea"/>
                <a:cs typeface="+mn-cs"/>
              </a:rPr>
              <a:t>Une liste de différents facteurs est proposée dans l’outil Excel pour faciliter la compréhension du besoin.</a:t>
            </a:r>
            <a:endParaRPr lang="fr-FR" sz="1200" kern="1200" dirty="0" smtClean="0">
              <a:solidFill>
                <a:schemeClr val="tx1"/>
              </a:solidFill>
              <a:effectLst/>
              <a:latin typeface="+mn-lt"/>
              <a:ea typeface="+mn-ea"/>
              <a:cs typeface="+mn-cs"/>
            </a:endParaRPr>
          </a:p>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16</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b="0" i="0" u="none" strike="noStrike" kern="1200" dirty="0" smtClean="0">
                <a:solidFill>
                  <a:schemeClr val="tx1"/>
                </a:solidFill>
                <a:effectLst/>
                <a:latin typeface="+mn-lt"/>
                <a:ea typeface="+mn-ea"/>
                <a:cs typeface="+mn-cs"/>
              </a:rPr>
              <a:t>Mode </a:t>
            </a:r>
            <a:r>
              <a:rPr lang="fr-FR" sz="1200" b="0" i="0" u="none" strike="noStrike" kern="1200" dirty="0" smtClean="0">
                <a:solidFill>
                  <a:schemeClr val="tx1"/>
                </a:solidFill>
                <a:effectLst/>
                <a:latin typeface="+mn-lt"/>
                <a:ea typeface="+mn-ea"/>
                <a:cs typeface="+mn-cs"/>
              </a:rPr>
              <a:t>d'emploi</a:t>
            </a:r>
            <a:r>
              <a:rPr lang="fr-FR" sz="1200" b="0" i="0" u="none" strike="noStrike" kern="1200" baseline="0" dirty="0" smtClean="0">
                <a:solidFill>
                  <a:schemeClr val="tx1"/>
                </a:solidFill>
                <a:effectLst/>
                <a:latin typeface="+mn-lt"/>
                <a:ea typeface="+mn-ea"/>
                <a:cs typeface="+mn-cs"/>
              </a:rPr>
              <a:t> </a:t>
            </a:r>
            <a:r>
              <a:rPr lang="fr-FR" sz="1200" b="0" i="0" u="none" strike="noStrike" kern="1200" baseline="0" dirty="0" smtClean="0">
                <a:solidFill>
                  <a:schemeClr val="tx1"/>
                </a:solidFill>
                <a:effectLst/>
                <a:latin typeface="+mn-lt"/>
                <a:ea typeface="+mn-ea"/>
                <a:cs typeface="+mn-cs"/>
              </a:rPr>
              <a:t>du fichier Excel d’analyse et graphiques (§ réf BP 002) et Powerpoint pour la </a:t>
            </a:r>
            <a:r>
              <a:rPr lang="fr-FR" sz="1200" b="0" i="0" u="none" strike="noStrike" kern="1200" baseline="0" dirty="0" smtClean="0">
                <a:solidFill>
                  <a:schemeClr val="tx1"/>
                </a:solidFill>
                <a:effectLst/>
                <a:latin typeface="+mn-lt"/>
                <a:ea typeface="+mn-ea"/>
                <a:cs typeface="+mn-cs"/>
              </a:rPr>
              <a:t>présentation (§ </a:t>
            </a:r>
            <a:r>
              <a:rPr lang="fr-FR" sz="1200" b="0" i="0" u="none" strike="noStrike" kern="1200" baseline="0" dirty="0" smtClean="0">
                <a:solidFill>
                  <a:schemeClr val="tx1"/>
                </a:solidFill>
                <a:effectLst/>
                <a:latin typeface="+mn-lt"/>
                <a:ea typeface="+mn-ea"/>
                <a:cs typeface="+mn-cs"/>
              </a:rPr>
              <a:t>réf BP 003)</a:t>
            </a:r>
            <a:endParaRPr lang="fr-FR" sz="1200" b="0" i="0" u="none" strike="noStrike" kern="1200" dirty="0" smtClean="0">
              <a:solidFill>
                <a:schemeClr val="tx1"/>
              </a:solidFill>
              <a:effectLst/>
              <a:latin typeface="+mn-lt"/>
              <a:ea typeface="+mn-ea"/>
              <a:cs typeface="+mn-cs"/>
            </a:endParaRPr>
          </a:p>
          <a:p>
            <a:r>
              <a:rPr lang="fr-FR" sz="1200" b="0" i="0" u="none" strike="noStrike" kern="1200" dirty="0" smtClean="0">
                <a:solidFill>
                  <a:schemeClr val="tx1"/>
                </a:solidFill>
                <a:effectLst/>
                <a:latin typeface="+mn-lt"/>
                <a:ea typeface="+mn-ea"/>
                <a:cs typeface="+mn-cs"/>
              </a:rPr>
              <a:t>1) saisir en cellule </a:t>
            </a:r>
            <a:r>
              <a:rPr lang="fr-FR" sz="1200" b="0" i="0" u="none" strike="noStrike" kern="1200" dirty="0" smtClean="0">
                <a:solidFill>
                  <a:schemeClr val="tx1"/>
                </a:solidFill>
                <a:effectLst/>
                <a:latin typeface="+mn-lt"/>
                <a:ea typeface="+mn-ea"/>
                <a:cs typeface="+mn-cs"/>
              </a:rPr>
              <a:t>C4 </a:t>
            </a:r>
            <a:r>
              <a:rPr lang="fr-FR" sz="1200" b="0" i="0" u="none" strike="noStrike" kern="1200" dirty="0" smtClean="0">
                <a:solidFill>
                  <a:schemeClr val="tx1"/>
                </a:solidFill>
                <a:effectLst/>
                <a:latin typeface="+mn-lt"/>
                <a:ea typeface="+mn-ea"/>
                <a:cs typeface="+mn-cs"/>
              </a:rPr>
              <a:t>à </a:t>
            </a:r>
            <a:r>
              <a:rPr lang="fr-FR" sz="1200" b="0" i="0" u="none" strike="noStrike" kern="1200" dirty="0" smtClean="0">
                <a:solidFill>
                  <a:schemeClr val="tx1"/>
                </a:solidFill>
                <a:effectLst/>
                <a:latin typeface="+mn-lt"/>
                <a:ea typeface="+mn-ea"/>
                <a:cs typeface="+mn-cs"/>
              </a:rPr>
              <a:t>C8 </a:t>
            </a:r>
            <a:r>
              <a:rPr lang="fr-FR" sz="1200" b="0" i="0" u="none" strike="noStrike" kern="1200" dirty="0" smtClean="0">
                <a:solidFill>
                  <a:schemeClr val="tx1"/>
                </a:solidFill>
                <a:effectLst/>
                <a:latin typeface="+mn-lt"/>
                <a:ea typeface="+mn-ea"/>
                <a:cs typeface="+mn-cs"/>
              </a:rPr>
              <a:t>le n° d'un DAS ou un nom de marché</a:t>
            </a:r>
            <a:r>
              <a:rPr lang="fr-FR" dirty="0" smtClean="0"/>
              <a:t> </a:t>
            </a:r>
          </a:p>
          <a:p>
            <a:r>
              <a:rPr lang="fr-FR" sz="1200" b="0" i="0" u="none" strike="noStrike" kern="1200" dirty="0" smtClean="0">
                <a:solidFill>
                  <a:schemeClr val="tx1"/>
                </a:solidFill>
                <a:effectLst/>
                <a:latin typeface="+mn-lt"/>
                <a:ea typeface="+mn-ea"/>
                <a:cs typeface="+mn-cs"/>
              </a:rPr>
              <a:t>2) saisir </a:t>
            </a:r>
            <a:r>
              <a:rPr lang="fr-FR" sz="1200" b="0" i="0" u="none" strike="noStrike" kern="1200" dirty="0" smtClean="0">
                <a:solidFill>
                  <a:schemeClr val="tx1"/>
                </a:solidFill>
                <a:effectLst/>
                <a:latin typeface="+mn-lt"/>
                <a:ea typeface="+mn-ea"/>
                <a:cs typeface="+mn-cs"/>
              </a:rPr>
              <a:t>la note d'attrait du marché selon </a:t>
            </a:r>
            <a:r>
              <a:rPr lang="fr-FR" sz="1200" b="0" i="0" u="none" strike="noStrike" kern="1200" dirty="0" smtClean="0">
                <a:solidFill>
                  <a:schemeClr val="tx1"/>
                </a:solidFill>
                <a:effectLst/>
                <a:latin typeface="+mn-lt"/>
                <a:ea typeface="+mn-ea"/>
                <a:cs typeface="+mn-cs"/>
              </a:rPr>
              <a:t>l’analyse </a:t>
            </a:r>
            <a:r>
              <a:rPr lang="fr-FR" sz="1200" b="0" i="0" u="none" strike="noStrike" kern="1200" dirty="0" smtClean="0">
                <a:solidFill>
                  <a:schemeClr val="tx1"/>
                </a:solidFill>
                <a:effectLst/>
                <a:latin typeface="+mn-lt"/>
                <a:ea typeface="+mn-ea"/>
                <a:cs typeface="+mn-cs"/>
              </a:rPr>
              <a:t>de positionnement en cellule </a:t>
            </a:r>
            <a:r>
              <a:rPr lang="fr-FR" sz="1200" b="0" i="0" u="none" strike="noStrike" kern="1200" dirty="0" smtClean="0">
                <a:solidFill>
                  <a:schemeClr val="tx1"/>
                </a:solidFill>
                <a:effectLst/>
                <a:latin typeface="+mn-lt"/>
                <a:ea typeface="+mn-ea"/>
                <a:cs typeface="+mn-cs"/>
              </a:rPr>
              <a:t>D4 </a:t>
            </a:r>
            <a:r>
              <a:rPr lang="fr-FR" sz="1200" b="0" i="0" u="none" strike="noStrike" kern="1200" dirty="0" smtClean="0">
                <a:solidFill>
                  <a:schemeClr val="tx1"/>
                </a:solidFill>
                <a:effectLst/>
                <a:latin typeface="+mn-lt"/>
                <a:ea typeface="+mn-ea"/>
                <a:cs typeface="+mn-cs"/>
              </a:rPr>
              <a:t>à </a:t>
            </a:r>
            <a:r>
              <a:rPr lang="fr-FR" sz="1200" b="0" i="0" u="none" strike="noStrike" kern="1200" dirty="0" smtClean="0">
                <a:solidFill>
                  <a:schemeClr val="tx1"/>
                </a:solidFill>
                <a:effectLst/>
                <a:latin typeface="+mn-lt"/>
                <a:ea typeface="+mn-ea"/>
                <a:cs typeface="+mn-cs"/>
              </a:rPr>
              <a:t>D8</a:t>
            </a:r>
            <a:r>
              <a:rPr lang="fr-FR" dirty="0" smtClean="0"/>
              <a:t> </a:t>
            </a:r>
            <a:endParaRPr lang="fr-FR" dirty="0" smtClean="0"/>
          </a:p>
          <a:p>
            <a:r>
              <a:rPr lang="fr-FR" sz="1200" b="0" i="0" u="none" strike="noStrike" kern="1200" dirty="0" smtClean="0">
                <a:solidFill>
                  <a:schemeClr val="tx1"/>
                </a:solidFill>
                <a:effectLst/>
                <a:latin typeface="+mn-lt"/>
                <a:ea typeface="+mn-ea"/>
                <a:cs typeface="+mn-cs"/>
              </a:rPr>
              <a:t>3) </a:t>
            </a:r>
            <a:r>
              <a:rPr lang="fr-FR" sz="1200" b="0" i="0" u="none" strike="noStrike" kern="1200" dirty="0" smtClean="0">
                <a:solidFill>
                  <a:schemeClr val="tx1"/>
                </a:solidFill>
                <a:effectLst/>
                <a:latin typeface="+mn-lt"/>
                <a:ea typeface="+mn-ea"/>
                <a:cs typeface="+mn-cs"/>
              </a:rPr>
              <a:t>entrer les </a:t>
            </a:r>
            <a:r>
              <a:rPr lang="fr-FR" sz="1200" b="0" i="0" u="none" strike="noStrike" kern="1200" dirty="0" smtClean="0">
                <a:solidFill>
                  <a:schemeClr val="tx1"/>
                </a:solidFill>
                <a:effectLst/>
                <a:latin typeface="+mn-lt"/>
                <a:ea typeface="+mn-ea"/>
                <a:cs typeface="+mn-cs"/>
              </a:rPr>
              <a:t>CA HT </a:t>
            </a:r>
            <a:r>
              <a:rPr lang="fr-FR" sz="1200" b="0" i="0" u="none" strike="noStrike" kern="1200" dirty="0" smtClean="0">
                <a:solidFill>
                  <a:schemeClr val="tx1"/>
                </a:solidFill>
                <a:effectLst/>
                <a:latin typeface="+mn-lt"/>
                <a:ea typeface="+mn-ea"/>
                <a:cs typeface="+mn-cs"/>
              </a:rPr>
              <a:t>et </a:t>
            </a:r>
            <a:r>
              <a:rPr lang="fr-FR" sz="1200" b="0" i="0" u="none" strike="noStrike" kern="1200" dirty="0" smtClean="0">
                <a:solidFill>
                  <a:schemeClr val="tx1"/>
                </a:solidFill>
                <a:effectLst/>
                <a:latin typeface="+mn-lt"/>
                <a:ea typeface="+mn-ea"/>
                <a:cs typeface="+mn-cs"/>
              </a:rPr>
              <a:t>marges </a:t>
            </a:r>
            <a:r>
              <a:rPr lang="fr-FR" sz="1200" b="0" i="0" u="none" strike="noStrike" kern="1200" dirty="0" smtClean="0">
                <a:solidFill>
                  <a:schemeClr val="tx1"/>
                </a:solidFill>
                <a:effectLst/>
                <a:latin typeface="+mn-lt"/>
                <a:ea typeface="+mn-ea"/>
                <a:cs typeface="+mn-cs"/>
              </a:rPr>
              <a:t>en colonne E selon </a:t>
            </a:r>
            <a:r>
              <a:rPr lang="fr-FR" sz="1200" b="0" i="0" u="none" strike="noStrike" kern="1200" dirty="0" smtClean="0">
                <a:solidFill>
                  <a:schemeClr val="tx1"/>
                </a:solidFill>
                <a:effectLst/>
                <a:latin typeface="+mn-lt"/>
                <a:ea typeface="+mn-ea"/>
                <a:cs typeface="+mn-cs"/>
              </a:rPr>
              <a:t>les données </a:t>
            </a:r>
            <a:r>
              <a:rPr lang="fr-FR" sz="1200" b="0" i="0" u="none" strike="noStrike" kern="1200" dirty="0" smtClean="0">
                <a:solidFill>
                  <a:schemeClr val="tx1"/>
                </a:solidFill>
                <a:effectLst/>
                <a:latin typeface="+mn-lt"/>
                <a:ea typeface="+mn-ea"/>
                <a:cs typeface="+mn-cs"/>
              </a:rPr>
              <a:t>des analyses ou prévisions </a:t>
            </a:r>
            <a:r>
              <a:rPr lang="fr-FR" dirty="0" smtClean="0"/>
              <a:t> </a:t>
            </a:r>
          </a:p>
          <a:p>
            <a:r>
              <a:rPr lang="fr-FR" sz="1200" b="0" i="0" u="none" strike="noStrike" kern="1200" dirty="0" smtClean="0">
                <a:solidFill>
                  <a:schemeClr val="tx1"/>
                </a:solidFill>
                <a:effectLst/>
                <a:latin typeface="+mn-lt"/>
                <a:ea typeface="+mn-ea"/>
                <a:cs typeface="+mn-cs"/>
              </a:rPr>
              <a:t>4) </a:t>
            </a:r>
            <a:r>
              <a:rPr lang="fr-FR" sz="1200" b="0" i="0" u="none" strike="noStrike" kern="1200" dirty="0" smtClean="0">
                <a:solidFill>
                  <a:schemeClr val="tx1"/>
                </a:solidFill>
                <a:effectLst/>
                <a:latin typeface="+mn-lt"/>
                <a:ea typeface="+mn-ea"/>
                <a:cs typeface="+mn-cs"/>
              </a:rPr>
              <a:t>créer plusieurs tableaux si besoin pour comparer des années </a:t>
            </a:r>
            <a:r>
              <a:rPr lang="fr-FR" sz="1200" b="0" i="0" u="none" strike="noStrike" kern="1200" dirty="0" smtClean="0">
                <a:solidFill>
                  <a:schemeClr val="tx1"/>
                </a:solidFill>
                <a:effectLst/>
                <a:latin typeface="+mn-lt"/>
                <a:ea typeface="+mn-ea"/>
                <a:cs typeface="+mn-cs"/>
              </a:rPr>
              <a:t>N+1</a:t>
            </a:r>
            <a:r>
              <a:rPr lang="fr-FR" sz="1200" b="0" i="0" u="none" strike="noStrike" kern="1200" dirty="0" smtClean="0">
                <a:solidFill>
                  <a:schemeClr val="tx1"/>
                </a:solidFill>
                <a:effectLst/>
                <a:latin typeface="+mn-lt"/>
                <a:ea typeface="+mn-ea"/>
                <a:cs typeface="+mn-cs"/>
              </a:rPr>
              <a:t>; N+2; N+3</a:t>
            </a:r>
            <a:r>
              <a:rPr lang="fr-FR" dirty="0" smtClean="0"/>
              <a:t> </a:t>
            </a:r>
          </a:p>
          <a:p>
            <a:r>
              <a:rPr lang="fr-FR" sz="1200" b="0" i="0" u="none" strike="noStrike" kern="1200" dirty="0" smtClean="0">
                <a:solidFill>
                  <a:schemeClr val="tx1"/>
                </a:solidFill>
                <a:effectLst/>
                <a:latin typeface="+mn-lt"/>
                <a:ea typeface="+mn-ea"/>
                <a:cs typeface="+mn-cs"/>
              </a:rPr>
              <a:t>5) les </a:t>
            </a:r>
            <a:r>
              <a:rPr lang="fr-FR" sz="1200" b="0" i="0" u="none" strike="noStrike" kern="1200" dirty="0" smtClean="0">
                <a:solidFill>
                  <a:schemeClr val="tx1"/>
                </a:solidFill>
                <a:effectLst/>
                <a:latin typeface="+mn-lt"/>
                <a:ea typeface="+mn-ea"/>
                <a:cs typeface="+mn-cs"/>
              </a:rPr>
              <a:t>graphiques en feuille "Graph" se mettent à jour automatiquement</a:t>
            </a:r>
            <a:r>
              <a:rPr lang="fr-FR" dirty="0" smtClean="0"/>
              <a:t> </a:t>
            </a:r>
          </a:p>
          <a:p>
            <a:r>
              <a:rPr lang="fr-FR" sz="1200" b="0" i="0" u="none" strike="noStrike" kern="1200" dirty="0" smtClean="0">
                <a:solidFill>
                  <a:schemeClr val="tx1"/>
                </a:solidFill>
                <a:effectLst/>
                <a:latin typeface="+mn-lt"/>
                <a:ea typeface="+mn-ea"/>
                <a:cs typeface="+mn-cs"/>
              </a:rPr>
              <a:t>6) </a:t>
            </a:r>
            <a:r>
              <a:rPr lang="fr-FR" sz="1200" b="0" i="0" u="none" strike="noStrike" kern="1200" dirty="0" smtClean="0">
                <a:solidFill>
                  <a:schemeClr val="tx1"/>
                </a:solidFill>
                <a:effectLst/>
                <a:latin typeface="+mn-lt"/>
                <a:ea typeface="+mn-ea"/>
                <a:cs typeface="+mn-cs"/>
              </a:rPr>
              <a:t>une présentation sous format </a:t>
            </a:r>
            <a:r>
              <a:rPr lang="fr-FR" sz="1200" b="0" i="0" u="none" strike="noStrike" kern="1200" dirty="0" err="1" smtClean="0">
                <a:solidFill>
                  <a:schemeClr val="tx1"/>
                </a:solidFill>
                <a:effectLst/>
                <a:latin typeface="+mn-lt"/>
                <a:ea typeface="+mn-ea"/>
                <a:cs typeface="+mn-cs"/>
              </a:rPr>
              <a:t>powerpoint</a:t>
            </a:r>
            <a:r>
              <a:rPr lang="fr-FR" sz="1200" b="0" i="0" u="none" strike="noStrike" kern="1200" dirty="0" smtClean="0">
                <a:solidFill>
                  <a:schemeClr val="tx1"/>
                </a:solidFill>
                <a:effectLst/>
                <a:latin typeface="+mn-lt"/>
                <a:ea typeface="+mn-ea"/>
                <a:cs typeface="+mn-cs"/>
              </a:rPr>
              <a:t> est également disponible en fichier associé BP 003</a:t>
            </a:r>
            <a:endParaRPr lang="fr-FR" dirty="0" smtClean="0"/>
          </a:p>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17</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2400" dirty="0" smtClean="0">
                <a:latin typeface="Arial Narrow" charset="0"/>
                <a:ea typeface="ＭＳ Ｐゴシック" charset="0"/>
                <a:cs typeface="ＭＳ Ｐゴシック" charset="0"/>
              </a:rPr>
              <a:t>La vision</a:t>
            </a:r>
            <a:r>
              <a:rPr lang="fr-FR" sz="2400" baseline="0" dirty="0" smtClean="0">
                <a:latin typeface="Arial Narrow" charset="0"/>
                <a:ea typeface="ＭＳ Ｐゴシック" charset="0"/>
                <a:cs typeface="ＭＳ Ｐゴシック" charset="0"/>
              </a:rPr>
              <a:t> stratégique se construit </a:t>
            </a:r>
            <a:r>
              <a:rPr lang="fr-FR" sz="2400" dirty="0" smtClean="0">
                <a:latin typeface="Arial Narrow" charset="0"/>
                <a:ea typeface="ＭＳ Ｐゴシック" charset="0"/>
                <a:cs typeface="ＭＳ Ｐゴシック" charset="0"/>
              </a:rPr>
              <a:t>par </a:t>
            </a:r>
            <a:r>
              <a:rPr lang="fr-FR" sz="2400" dirty="0" smtClean="0">
                <a:latin typeface="Arial Narrow" charset="0"/>
                <a:ea typeface="ＭＳ Ｐゴシック" charset="0"/>
                <a:cs typeface="ＭＳ Ｐゴシック" charset="0"/>
              </a:rPr>
              <a:t>la connaissance de l</a:t>
            </a:r>
            <a:r>
              <a:rPr lang="ja-JP" altLang="fr-FR" sz="2400" dirty="0" smtClean="0">
                <a:latin typeface="Arial Narrow" charset="0"/>
                <a:ea typeface="ＭＳ Ｐゴシック" charset="0"/>
                <a:cs typeface="ＭＳ Ｐゴシック" charset="0"/>
              </a:rPr>
              <a:t>’</a:t>
            </a:r>
            <a:r>
              <a:rPr lang="fr-FR" altLang="ja-JP" sz="2400" dirty="0" smtClean="0">
                <a:latin typeface="Arial Narrow" charset="0"/>
                <a:ea typeface="ＭＳ Ｐゴシック" charset="0"/>
                <a:cs typeface="ＭＳ Ｐゴシック" charset="0"/>
              </a:rPr>
              <a:t>interne et de l</a:t>
            </a:r>
            <a:r>
              <a:rPr lang="ja-JP" altLang="fr-FR" sz="2400" dirty="0" smtClean="0">
                <a:latin typeface="Arial Narrow" charset="0"/>
                <a:ea typeface="ＭＳ Ｐゴシック" charset="0"/>
                <a:cs typeface="ＭＳ Ｐゴシック" charset="0"/>
              </a:rPr>
              <a:t>’</a:t>
            </a:r>
            <a:r>
              <a:rPr lang="fr-FR" altLang="ja-JP" sz="2400" dirty="0" smtClean="0">
                <a:latin typeface="Arial Narrow" charset="0"/>
                <a:ea typeface="ＭＳ Ｐゴシック" charset="0"/>
                <a:cs typeface="ＭＳ Ｐゴシック" charset="0"/>
              </a:rPr>
              <a:t>externe, </a:t>
            </a:r>
            <a:r>
              <a:rPr lang="fr-FR" altLang="ja-JP" sz="2400" baseline="0" dirty="0" smtClean="0">
                <a:latin typeface="Arial Narrow" charset="0"/>
                <a:ea typeface="ＭＳ Ｐゴシック" charset="0"/>
                <a:cs typeface="ＭＳ Ｐゴシック" charset="0"/>
              </a:rPr>
              <a:t>appréhendée </a:t>
            </a:r>
            <a:r>
              <a:rPr lang="fr-FR" altLang="ja-JP" sz="2400" baseline="0" dirty="0" smtClean="0">
                <a:latin typeface="Arial Narrow" charset="0"/>
                <a:ea typeface="ＭＳ Ｐゴシック" charset="0"/>
                <a:cs typeface="ＭＳ Ｐゴシック" charset="0"/>
              </a:rPr>
              <a:t>en phase </a:t>
            </a:r>
            <a:r>
              <a:rPr lang="fr-FR" altLang="ja-JP" sz="2400" baseline="0" dirty="0" smtClean="0">
                <a:latin typeface="Arial Narrow" charset="0"/>
                <a:ea typeface="ＭＳ Ｐゴシック" charset="0"/>
                <a:cs typeface="ＭＳ Ｐゴシック" charset="0"/>
              </a:rPr>
              <a:t>ANALYSE, </a:t>
            </a:r>
            <a:r>
              <a:rPr lang="fr-FR" altLang="ja-JP" sz="2400" baseline="0" dirty="0" smtClean="0">
                <a:latin typeface="Arial Narrow" charset="0"/>
                <a:ea typeface="ＭＳ Ｐゴシック" charset="0"/>
                <a:cs typeface="ＭＳ Ｐゴシック" charset="0"/>
              </a:rPr>
              <a:t>en conservant comme principe qu’elle doit être accessible à l’entreprise. L’on peut résumer cette phase par </a:t>
            </a:r>
            <a:r>
              <a:rPr lang="fr-FR" altLang="ja-JP" sz="2400" baseline="0" dirty="0" smtClean="0">
                <a:latin typeface="Arial Narrow" charset="0"/>
                <a:ea typeface="ＭＳ Ｐゴシック" charset="0"/>
                <a:cs typeface="ＭＳ Ｐゴシック" charset="0"/>
              </a:rPr>
              <a:t>:</a:t>
            </a:r>
            <a:endParaRPr lang="fr-FR" altLang="ja-JP" sz="2400" baseline="0" dirty="0" smtClean="0">
              <a:latin typeface="Arial Narrow" charset="0"/>
              <a:ea typeface="ＭＳ Ｐゴシック" charset="0"/>
              <a:cs typeface="ＭＳ Ｐゴシック" charset="0"/>
            </a:endParaRPr>
          </a:p>
          <a:p>
            <a:r>
              <a:rPr lang="fr-FR" sz="2400" baseline="0" dirty="0" smtClean="0">
                <a:latin typeface="Arial Narrow" charset="0"/>
                <a:ea typeface="ＭＳ Ｐゴシック" charset="0"/>
                <a:cs typeface="ＭＳ Ｐゴシック" charset="0"/>
              </a:rPr>
              <a:t>	</a:t>
            </a:r>
            <a:r>
              <a:rPr lang="fr-FR" sz="2400" baseline="0" dirty="0" smtClean="0">
                <a:latin typeface="Arial Narrow" charset="0"/>
                <a:ea typeface="ＭＳ Ｐゴシック" charset="0"/>
                <a:cs typeface="ＭＳ Ｐゴシック" charset="0"/>
              </a:rPr>
              <a:t>* </a:t>
            </a:r>
            <a:r>
              <a:rPr lang="fr-FR" sz="2400" dirty="0" smtClean="0">
                <a:latin typeface="Arial Narrow" charset="0"/>
                <a:ea typeface="ＭＳ Ｐゴシック" charset="0"/>
              </a:rPr>
              <a:t>Formaliser</a:t>
            </a:r>
            <a:r>
              <a:rPr lang="fr-FR" sz="2400" dirty="0" smtClean="0">
                <a:latin typeface="Arial Narrow" charset="0"/>
                <a:ea typeface="ＭＳ Ｐゴシック" charset="0"/>
              </a:rPr>
              <a:t>, c’</a:t>
            </a:r>
            <a:r>
              <a:rPr lang="fr-FR" altLang="ja-JP" sz="2400" dirty="0" smtClean="0">
                <a:latin typeface="Arial Narrow" charset="0"/>
                <a:ea typeface="ＭＳ Ｐゴシック" charset="0"/>
              </a:rPr>
              <a:t>est rédiger</a:t>
            </a:r>
          </a:p>
          <a:p>
            <a:pPr lvl="1"/>
            <a:r>
              <a:rPr lang="fr-FR" sz="2400" dirty="0" smtClean="0">
                <a:latin typeface="Arial Narrow" charset="0"/>
                <a:ea typeface="ＭＳ Ｐゴシック" charset="0"/>
              </a:rPr>
              <a:t>* Rédiger </a:t>
            </a:r>
            <a:r>
              <a:rPr lang="fr-FR" sz="2400" dirty="0" smtClean="0">
                <a:latin typeface="Arial Narrow" charset="0"/>
                <a:ea typeface="ＭＳ Ｐゴシック" charset="0"/>
              </a:rPr>
              <a:t>c’</a:t>
            </a:r>
            <a:r>
              <a:rPr lang="fr-FR" altLang="ja-JP" sz="2400" dirty="0" smtClean="0">
                <a:latin typeface="Arial Narrow" charset="0"/>
                <a:ea typeface="ＭＳ Ｐゴシック" charset="0"/>
              </a:rPr>
              <a:t>est réfléchir</a:t>
            </a:r>
          </a:p>
          <a:p>
            <a:pPr lvl="1"/>
            <a:r>
              <a:rPr lang="fr-FR" sz="2400" dirty="0" smtClean="0">
                <a:latin typeface="Arial Narrow" charset="0"/>
                <a:ea typeface="ＭＳ Ｐゴシック" charset="0"/>
              </a:rPr>
              <a:t>* Réfléchir</a:t>
            </a:r>
            <a:r>
              <a:rPr lang="fr-FR" sz="2400" dirty="0" smtClean="0">
                <a:latin typeface="Arial Narrow" charset="0"/>
                <a:ea typeface="ＭＳ Ｐゴシック" charset="0"/>
              </a:rPr>
              <a:t>, c’</a:t>
            </a:r>
            <a:r>
              <a:rPr lang="fr-FR" altLang="ja-JP" sz="2400" dirty="0" smtClean="0">
                <a:latin typeface="Arial Narrow" charset="0"/>
                <a:ea typeface="ＭＳ Ｐゴシック" charset="0"/>
              </a:rPr>
              <a:t>est choisir</a:t>
            </a:r>
          </a:p>
          <a:p>
            <a:pPr lvl="1"/>
            <a:r>
              <a:rPr lang="fr-FR" sz="2400" dirty="0" smtClean="0">
                <a:latin typeface="Arial Narrow" charset="0"/>
                <a:ea typeface="ＭＳ Ｐゴシック" charset="0"/>
              </a:rPr>
              <a:t>* Choisir</a:t>
            </a:r>
            <a:r>
              <a:rPr lang="fr-FR" sz="2400" dirty="0" smtClean="0">
                <a:latin typeface="Arial Narrow" charset="0"/>
                <a:ea typeface="ＭＳ Ｐゴシック" charset="0"/>
              </a:rPr>
              <a:t>, c’</a:t>
            </a:r>
            <a:r>
              <a:rPr lang="fr-FR" altLang="ja-JP" sz="2400" dirty="0" smtClean="0">
                <a:latin typeface="Arial Narrow" charset="0"/>
                <a:ea typeface="ＭＳ Ｐゴシック" charset="0"/>
              </a:rPr>
              <a:t>est agir  </a:t>
            </a:r>
            <a:endParaRPr lang="fr-FR" sz="2400" dirty="0">
              <a:latin typeface="Arial Narrow" charset="0"/>
              <a:ea typeface="ＭＳ Ｐゴシック" charset="0"/>
            </a:endParaRPr>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18</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Exemple : Accroître dès l’an prochain,</a:t>
            </a:r>
            <a:r>
              <a:rPr lang="fr-FR" baseline="0" dirty="0" smtClean="0"/>
              <a:t> </a:t>
            </a:r>
            <a:r>
              <a:rPr lang="fr-FR" dirty="0" smtClean="0"/>
              <a:t>le DAS Jouets plastiques commercialisés en Grande Distribution Spécialisée française et européenne. Atteindre pour cette activité un </a:t>
            </a:r>
            <a:r>
              <a:rPr lang="fr-FR" dirty="0" smtClean="0"/>
              <a:t>objectif de CA HT augmenté de 30 </a:t>
            </a:r>
            <a:r>
              <a:rPr lang="fr-FR" dirty="0" smtClean="0"/>
              <a:t>% à </a:t>
            </a:r>
            <a:r>
              <a:rPr lang="fr-FR" dirty="0" smtClean="0"/>
              <a:t>N+3, </a:t>
            </a:r>
            <a:r>
              <a:rPr lang="fr-FR" dirty="0" smtClean="0"/>
              <a:t>qui</a:t>
            </a:r>
            <a:r>
              <a:rPr lang="fr-FR" baseline="0" dirty="0" smtClean="0"/>
              <a:t> représentera la part majoritaire du </a:t>
            </a:r>
            <a:r>
              <a:rPr lang="fr-FR" baseline="0" dirty="0" smtClean="0"/>
              <a:t>chiffre </a:t>
            </a:r>
            <a:r>
              <a:rPr lang="fr-FR" baseline="0" dirty="0" smtClean="0"/>
              <a:t>d’affaires de notre entreprise. Développer dans ce DAS la gamme des jouets incluant des composants électroniques.</a:t>
            </a:r>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19</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20</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21</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22</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000" dirty="0" smtClean="0">
                <a:latin typeface="Trebuchet MS"/>
                <a:cs typeface="Trebuchet MS"/>
              </a:rPr>
              <a:t>Le Business</a:t>
            </a:r>
            <a:r>
              <a:rPr lang="fr-FR" sz="1000" baseline="0" dirty="0" smtClean="0">
                <a:latin typeface="Trebuchet MS"/>
                <a:cs typeface="Trebuchet MS"/>
              </a:rPr>
              <a:t> Plan, dans sa partie financière, a pour rôle de chiffrer, en Unités Monétaires, les diverses hypothèses de développement stratégique élaborées par la Direction de l’entreprise.</a:t>
            </a:r>
          </a:p>
          <a:p>
            <a:endParaRPr lang="fr-FR" sz="1000" baseline="0" dirty="0" smtClean="0">
              <a:latin typeface="Trebuchet MS"/>
              <a:cs typeface="Trebuchet MS"/>
            </a:endParaRPr>
          </a:p>
          <a:p>
            <a:r>
              <a:rPr lang="fr-FR" sz="1000" u="sng" baseline="0" dirty="0" smtClean="0">
                <a:latin typeface="Trebuchet MS"/>
                <a:cs typeface="Trebuchet MS"/>
              </a:rPr>
              <a:t>Seront pris en compte </a:t>
            </a:r>
            <a:r>
              <a:rPr lang="fr-FR" sz="1000" baseline="0" dirty="0" smtClean="0">
                <a:latin typeface="Trebuchet MS"/>
                <a:cs typeface="Trebuchet MS"/>
              </a:rPr>
              <a:t>:</a:t>
            </a:r>
          </a:p>
          <a:p>
            <a:pPr marL="171450" indent="-171450">
              <a:buFont typeface="Arial"/>
              <a:buChar char="•"/>
            </a:pPr>
            <a:r>
              <a:rPr lang="fr-FR" sz="1000" baseline="0" dirty="0" smtClean="0">
                <a:latin typeface="Trebuchet MS"/>
                <a:cs typeface="Trebuchet MS"/>
              </a:rPr>
              <a:t>Les investissements, tant immatériels, matériels, que financiers.</a:t>
            </a:r>
          </a:p>
          <a:p>
            <a:pPr marL="171450" indent="-171450">
              <a:buFont typeface="Arial"/>
              <a:buChar char="•"/>
            </a:pPr>
            <a:r>
              <a:rPr lang="fr-FR" sz="1000" baseline="0" dirty="0" smtClean="0">
                <a:latin typeface="Trebuchet MS"/>
                <a:cs typeface="Trebuchet MS"/>
              </a:rPr>
              <a:t>L’augmentation du Besoin en Fonds de Roulement d’Exploitation résultant de la croissance du chiffre d’affaires, de l’évolution du « mix produits », des conditions d’achat, des modifications du « cycle de production » et des conditions de vente.</a:t>
            </a:r>
          </a:p>
          <a:p>
            <a:pPr marL="171450" indent="-171450">
              <a:buFont typeface="Arial"/>
              <a:buChar char="•"/>
            </a:pPr>
            <a:r>
              <a:rPr lang="fr-FR" sz="1000" baseline="0" dirty="0" smtClean="0">
                <a:latin typeface="Trebuchet MS"/>
                <a:cs typeface="Trebuchet MS"/>
              </a:rPr>
              <a:t>L’évolution des marges</a:t>
            </a:r>
          </a:p>
          <a:p>
            <a:pPr marL="171450" indent="-171450">
              <a:buFont typeface="Arial"/>
              <a:buChar char="•"/>
            </a:pPr>
            <a:r>
              <a:rPr lang="fr-FR" sz="1000" baseline="0" dirty="0" smtClean="0">
                <a:latin typeface="Trebuchet MS"/>
                <a:cs typeface="Trebuchet MS"/>
              </a:rPr>
              <a:t>L’impact des points précédents sur la structure </a:t>
            </a:r>
            <a:r>
              <a:rPr lang="fr-FR" sz="1000" baseline="0" dirty="0" smtClean="0">
                <a:latin typeface="Trebuchet MS"/>
                <a:cs typeface="Trebuchet MS"/>
              </a:rPr>
              <a:t>financière </a:t>
            </a:r>
            <a:r>
              <a:rPr lang="fr-FR" sz="1000" baseline="0" dirty="0" smtClean="0">
                <a:latin typeface="Trebuchet MS"/>
                <a:cs typeface="Trebuchet MS"/>
              </a:rPr>
              <a:t>de l’entreprise.</a:t>
            </a:r>
          </a:p>
          <a:p>
            <a:endParaRPr lang="fr-FR" sz="1000" baseline="0" dirty="0" smtClean="0">
              <a:latin typeface="Trebuchet MS"/>
              <a:cs typeface="Trebuchet MS"/>
            </a:endParaRPr>
          </a:p>
          <a:p>
            <a:r>
              <a:rPr lang="fr-FR" sz="1000" u="sng" baseline="0" dirty="0" smtClean="0">
                <a:latin typeface="Trebuchet MS"/>
                <a:cs typeface="Trebuchet MS"/>
              </a:rPr>
              <a:t>Remarques</a:t>
            </a:r>
            <a:r>
              <a:rPr lang="fr-FR" sz="1000" baseline="0" dirty="0" smtClean="0">
                <a:latin typeface="Trebuchet MS"/>
                <a:cs typeface="Trebuchet MS"/>
              </a:rPr>
              <a:t> :</a:t>
            </a:r>
          </a:p>
          <a:p>
            <a:r>
              <a:rPr lang="fr-FR" sz="1000" baseline="0" dirty="0" smtClean="0">
                <a:latin typeface="Trebuchet MS"/>
                <a:cs typeface="Trebuchet MS"/>
              </a:rPr>
              <a:t>Le chiffrage qui sera réalisé à l’aide de l’application développée sur le tableur Excel© correspond à une première approche qui devra, dans certains cas être validée à l’aide d’outils plus « évolués »</a:t>
            </a:r>
          </a:p>
          <a:p>
            <a:endParaRPr lang="fr-FR" baseline="0" dirty="0" smtClean="0">
              <a:latin typeface="Trebuchet MS"/>
              <a:cs typeface="Trebuchet MS"/>
            </a:endParaRPr>
          </a:p>
          <a:p>
            <a:endParaRPr lang="fr-FR" baseline="0" dirty="0" smtClean="0">
              <a:latin typeface="Trebuchet MS"/>
              <a:cs typeface="Trebuchet MS"/>
            </a:endParaRPr>
          </a:p>
          <a:p>
            <a:endParaRPr lang="fr-FR" baseline="0" dirty="0" smtClean="0"/>
          </a:p>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23</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000" dirty="0" smtClean="0">
                <a:latin typeface="Trebuchet MS"/>
                <a:cs typeface="Trebuchet MS"/>
              </a:rPr>
              <a:t>Le point de départ du BUSINESS PLAN financier est tout naturellement la situation, appelée « N-1 », c’est à dire le dernier exercice fiscal connu.</a:t>
            </a:r>
          </a:p>
          <a:p>
            <a:r>
              <a:rPr lang="fr-FR" sz="1000" dirty="0" smtClean="0">
                <a:latin typeface="Trebuchet MS"/>
                <a:cs typeface="Trebuchet MS"/>
              </a:rPr>
              <a:t>Le « Bilan économique » décrit les 4 grandes masses, pour</a:t>
            </a:r>
            <a:r>
              <a:rPr lang="fr-FR" sz="1000" baseline="0" dirty="0" smtClean="0">
                <a:latin typeface="Trebuchet MS"/>
                <a:cs typeface="Trebuchet MS"/>
              </a:rPr>
              <a:t> la structure financière,</a:t>
            </a:r>
            <a:r>
              <a:rPr lang="fr-FR" sz="1000" dirty="0" smtClean="0">
                <a:latin typeface="Trebuchet MS"/>
                <a:cs typeface="Trebuchet MS"/>
              </a:rPr>
              <a:t> qui vont évoluer dans le temps en fonction des projets de développement</a:t>
            </a:r>
            <a:r>
              <a:rPr lang="fr-FR" sz="1000" baseline="0" dirty="0" smtClean="0">
                <a:latin typeface="Trebuchet MS"/>
                <a:cs typeface="Trebuchet MS"/>
              </a:rPr>
              <a:t> (dans le cadre du </a:t>
            </a:r>
            <a:r>
              <a:rPr lang="fr-FR" sz="1000" baseline="0" dirty="0" smtClean="0">
                <a:latin typeface="Trebuchet MS"/>
                <a:cs typeface="Trebuchet MS"/>
              </a:rPr>
              <a:t>business plan, </a:t>
            </a:r>
            <a:r>
              <a:rPr lang="fr-FR" sz="1000" baseline="0" dirty="0" smtClean="0">
                <a:latin typeface="Trebuchet MS"/>
                <a:cs typeface="Trebuchet MS"/>
              </a:rPr>
              <a:t>bien évidemment). Les 4 composantes sont réparties entre l’actif et le passif :</a:t>
            </a:r>
          </a:p>
          <a:p>
            <a:r>
              <a:rPr lang="fr-FR" sz="1000" b="1" baseline="0" dirty="0" smtClean="0">
                <a:latin typeface="Trebuchet MS"/>
                <a:cs typeface="Trebuchet MS"/>
              </a:rPr>
              <a:t>L’ACTIF ECONOMIQUE (AE) </a:t>
            </a:r>
            <a:r>
              <a:rPr lang="fr-FR" sz="1000" baseline="0" dirty="0" smtClean="0">
                <a:latin typeface="Trebuchet MS"/>
                <a:cs typeface="Trebuchet MS"/>
              </a:rPr>
              <a:t>:</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fr-FR" sz="1000" u="sng" baseline="0" dirty="0" smtClean="0">
                <a:latin typeface="Trebuchet MS"/>
                <a:cs typeface="Trebuchet MS"/>
              </a:rPr>
              <a:t>Les immobilisations nettes </a:t>
            </a:r>
            <a:r>
              <a:rPr lang="fr-FR" sz="1000" baseline="0" dirty="0" smtClean="0">
                <a:latin typeface="Trebuchet MS"/>
                <a:cs typeface="Trebuchet MS"/>
              </a:rPr>
              <a:t>(IM). Ce poste regroupe toutes les immobilisations détenues par l’entreprise, en valeur nette, c’est-à-dire amortissements et provisions déduits. Le retraitement des contrats de Crédit-Bail immobilier et mobilier est intégré dans ce poste.</a:t>
            </a:r>
          </a:p>
          <a:p>
            <a:pPr marL="171450" indent="-171450">
              <a:buFont typeface="Arial"/>
              <a:buChar char="•"/>
            </a:pPr>
            <a:r>
              <a:rPr lang="fr-FR" sz="1000" u="sng" baseline="0" dirty="0" smtClean="0">
                <a:latin typeface="Trebuchet MS"/>
                <a:cs typeface="Trebuchet MS"/>
              </a:rPr>
              <a:t>Le Besoin en Fonds de Roulement </a:t>
            </a:r>
            <a:r>
              <a:rPr lang="fr-FR" sz="1000" baseline="0" dirty="0" smtClean="0">
                <a:latin typeface="Trebuchet MS"/>
                <a:cs typeface="Trebuchet MS"/>
              </a:rPr>
              <a:t>(BFR). Dans le secteur de la Plasturgie, les entreprises ont structurellement un BFR à financer. Le BFR intègre les postes du bilan actif (Emplois de capitaux : Stocks, créances clients et autres créances d’exploitation) et passif (Ressources de capitaux : Dettes fournisseurs d’exploitation, dettes fiscales et sociales) qui sont liés à l’exploitation. </a:t>
            </a:r>
            <a:endParaRPr lang="fr-FR" sz="1000" baseline="0" dirty="0" smtClean="0">
              <a:latin typeface="Trebuchet MS"/>
              <a:cs typeface="Trebuchet MS"/>
            </a:endParaRPr>
          </a:p>
          <a:p>
            <a:pPr marL="171450" indent="-171450">
              <a:buFont typeface="Arial"/>
              <a:buChar char="•"/>
            </a:pPr>
            <a:r>
              <a:rPr lang="fr-FR" sz="1000" u="sng" baseline="0" dirty="0" smtClean="0">
                <a:latin typeface="Trebuchet MS"/>
                <a:cs typeface="Trebuchet MS"/>
              </a:rPr>
              <a:t>Le </a:t>
            </a:r>
            <a:r>
              <a:rPr lang="fr-FR" sz="1000" u="sng" baseline="0" dirty="0" smtClean="0">
                <a:latin typeface="Trebuchet MS"/>
                <a:cs typeface="Trebuchet MS"/>
              </a:rPr>
              <a:t>Fonds de Roulement Hors Exploitation </a:t>
            </a:r>
            <a:r>
              <a:rPr lang="fr-FR" sz="1000" baseline="0" dirty="0" smtClean="0">
                <a:latin typeface="Trebuchet MS"/>
                <a:cs typeface="Trebuchet MS"/>
              </a:rPr>
              <a:t>(FRHE) : Ce poste pourrait ne pas être pris en compte à condition de retraiter son contenu. Il est constitué par les dettes auprès des fournisseurs d’immobilisations, des dettes ou créances d’I.S et surtout des Comptes Courants d’Associés, qui jouent souvent un rôle de financement quasi-permanent dans les entreprises à capitaux familiaux</a:t>
            </a:r>
          </a:p>
          <a:p>
            <a:r>
              <a:rPr lang="fr-FR" sz="1000" b="1" baseline="0" dirty="0" smtClean="0">
                <a:latin typeface="Trebuchet MS"/>
                <a:cs typeface="Trebuchet MS"/>
              </a:rPr>
              <a:t>Les CAPITAUX INVESTIS (CI) </a:t>
            </a:r>
            <a:r>
              <a:rPr lang="fr-FR" sz="1000" baseline="0" dirty="0" smtClean="0">
                <a:latin typeface="Trebuchet MS"/>
                <a:cs typeface="Trebuchet MS"/>
              </a:rPr>
              <a:t>:</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fr-FR" sz="1000" u="sng" baseline="0" dirty="0" smtClean="0">
                <a:latin typeface="Trebuchet MS"/>
                <a:cs typeface="Trebuchet MS"/>
              </a:rPr>
              <a:t>Les capitaux propres </a:t>
            </a:r>
            <a:r>
              <a:rPr lang="fr-FR" sz="1000" baseline="0" dirty="0" smtClean="0">
                <a:latin typeface="Trebuchet MS"/>
                <a:cs typeface="Trebuchet MS"/>
              </a:rPr>
              <a:t>(CP) : Ce poste comprend le capital social, les réserves, le report à nouveau, le résultat de l’exercice, les subventions d’investissement non virées encore au compte de résultat et les provisions règlementées.</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fr-FR" sz="1000" u="sng" baseline="0" dirty="0" smtClean="0">
                <a:latin typeface="Trebuchet MS"/>
                <a:cs typeface="Trebuchet MS"/>
              </a:rPr>
              <a:t>L’endettement Net </a:t>
            </a:r>
            <a:r>
              <a:rPr lang="fr-FR" sz="1000" baseline="0" dirty="0" smtClean="0">
                <a:latin typeface="Trebuchet MS"/>
                <a:cs typeface="Trebuchet MS"/>
              </a:rPr>
              <a:t>(D) : Ce poste comprend, les emprunts à court, moyen et long terme, les financements à court terme (escomptes, Dailly, encours d’affacturage, découvert bancaire), moins les « Disponibilités ». Le retraitement des contrats de Crédit-Bail immobilier et mobilier est intégré dans ce poste.</a:t>
            </a:r>
          </a:p>
          <a:p>
            <a:pPr marL="171450" indent="-171450">
              <a:buFont typeface="Arial"/>
              <a:buChar char="•"/>
            </a:pPr>
            <a:endParaRPr lang="fr-FR" sz="1000" baseline="0" dirty="0" smtClean="0">
              <a:latin typeface="Trebuchet MS"/>
              <a:cs typeface="Trebuchet MS"/>
            </a:endParaRPr>
          </a:p>
          <a:p>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24</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000" dirty="0" smtClean="0">
                <a:latin typeface="Trebuchet MS"/>
                <a:cs typeface="Trebuchet MS"/>
              </a:rPr>
              <a:t>Le tableau des SIG va </a:t>
            </a:r>
            <a:r>
              <a:rPr lang="fr-FR" sz="1000" dirty="0" smtClean="0">
                <a:latin typeface="Trebuchet MS"/>
                <a:cs typeface="Trebuchet MS"/>
              </a:rPr>
              <a:t>servir </a:t>
            </a:r>
            <a:r>
              <a:rPr lang="fr-FR" sz="1000" dirty="0" smtClean="0">
                <a:latin typeface="Trebuchet MS"/>
                <a:cs typeface="Trebuchet MS"/>
              </a:rPr>
              <a:t>de base pour déterminer les</a:t>
            </a:r>
            <a:r>
              <a:rPr lang="fr-FR" sz="1000" baseline="0" dirty="0" smtClean="0">
                <a:latin typeface="Trebuchet MS"/>
                <a:cs typeface="Trebuchet MS"/>
              </a:rPr>
              <a:t> valeurs « standard »</a:t>
            </a:r>
            <a:r>
              <a:rPr lang="fr-FR" sz="1000" dirty="0" smtClean="0">
                <a:latin typeface="Trebuchet MS"/>
                <a:cs typeface="Trebuchet MS"/>
              </a:rPr>
              <a:t> qui</a:t>
            </a:r>
            <a:r>
              <a:rPr lang="fr-FR" sz="1000" baseline="0" dirty="0" smtClean="0">
                <a:latin typeface="Trebuchet MS"/>
                <a:cs typeface="Trebuchet MS"/>
              </a:rPr>
              <a:t> seront utilisées pour bâtir les </a:t>
            </a:r>
            <a:r>
              <a:rPr lang="fr-FR" sz="1000" dirty="0" smtClean="0">
                <a:latin typeface="Trebuchet MS"/>
                <a:cs typeface="Trebuchet MS"/>
              </a:rPr>
              <a:t>comptes de résultat prévisionnel. Il y a donc lieu de bien connaître l’historique de l’entreprise au travers d’une analyse financière « pertinente »,</a:t>
            </a:r>
            <a:r>
              <a:rPr lang="fr-FR" sz="1000" baseline="0" dirty="0" smtClean="0">
                <a:latin typeface="Trebuchet MS"/>
                <a:cs typeface="Trebuchet MS"/>
              </a:rPr>
              <a:t> sur une période de référence suffisamment longue pour « gommer » les variations anormales. </a:t>
            </a:r>
          </a:p>
          <a:p>
            <a:endParaRPr lang="fr-FR" sz="1000" baseline="0" dirty="0" smtClean="0">
              <a:latin typeface="Trebuchet MS"/>
              <a:cs typeface="Trebuchet MS"/>
            </a:endParaRPr>
          </a:p>
          <a:p>
            <a:r>
              <a:rPr lang="fr-FR" sz="1000" baseline="0" dirty="0" smtClean="0">
                <a:latin typeface="Trebuchet MS"/>
                <a:cs typeface="Trebuchet MS"/>
              </a:rPr>
              <a:t>Dans cette première approche nous retenons les valeurs de n-1 (dernier exercice fiscal connu). Si certaines d’entre elles nous paraissent peu pertinentes, nous pourrons y apporter des correctifs.</a:t>
            </a:r>
            <a:endParaRPr lang="fr-FR" sz="1000" dirty="0" smtClean="0">
              <a:latin typeface="Trebuchet MS"/>
              <a:cs typeface="Trebuchet MS"/>
            </a:endParaRPr>
          </a:p>
          <a:p>
            <a:endParaRPr lang="fr-FR" sz="1000" dirty="0" smtClean="0">
              <a:latin typeface="Trebuchet MS"/>
              <a:cs typeface="Trebuchet MS"/>
            </a:endParaRPr>
          </a:p>
          <a:p>
            <a:r>
              <a:rPr lang="fr-FR" sz="1000" dirty="0" smtClean="0">
                <a:latin typeface="Trebuchet MS"/>
                <a:cs typeface="Trebuchet MS"/>
              </a:rPr>
              <a:t>Nous pouvons décomposer l’exploitation, sous l’angle des charges, en</a:t>
            </a:r>
            <a:r>
              <a:rPr lang="fr-FR" sz="1000" baseline="0" dirty="0" smtClean="0">
                <a:latin typeface="Trebuchet MS"/>
                <a:cs typeface="Trebuchet MS"/>
              </a:rPr>
              <a:t> différents postes :</a:t>
            </a:r>
          </a:p>
          <a:p>
            <a:endParaRPr lang="fr-FR" sz="1000" baseline="0" dirty="0" smtClean="0">
              <a:latin typeface="Trebuchet MS"/>
              <a:cs typeface="Trebuchet MS"/>
            </a:endParaRPr>
          </a:p>
          <a:p>
            <a:r>
              <a:rPr lang="fr-FR" sz="1000" b="1" baseline="0" dirty="0" smtClean="0">
                <a:latin typeface="Trebuchet MS"/>
                <a:cs typeface="Trebuchet MS"/>
              </a:rPr>
              <a:t>Les charges dites de « Consommation Directes (CD) » </a:t>
            </a:r>
            <a:r>
              <a:rPr lang="fr-FR" sz="1000" baseline="0" dirty="0" smtClean="0">
                <a:latin typeface="Trebuchet MS"/>
                <a:cs typeface="Trebuchet MS"/>
              </a:rPr>
              <a:t>:</a:t>
            </a:r>
            <a:r>
              <a:rPr lang="fr-FR" sz="1000" baseline="0" dirty="0">
                <a:latin typeface="Trebuchet MS"/>
                <a:cs typeface="Trebuchet MS"/>
              </a:rPr>
              <a:t> </a:t>
            </a:r>
            <a:r>
              <a:rPr lang="fr-FR" sz="1000" baseline="0" dirty="0" smtClean="0">
                <a:latin typeface="Trebuchet MS"/>
                <a:cs typeface="Trebuchet MS"/>
              </a:rPr>
              <a:t>Achats de matières premières et marchandises consommées, les fournitures incorporées, les emballages et la sous-traitance directe.</a:t>
            </a:r>
          </a:p>
          <a:p>
            <a:endParaRPr lang="fr-FR" sz="1000" baseline="0" dirty="0" smtClean="0">
              <a:latin typeface="Trebuchet MS"/>
              <a:cs typeface="Trebuchet MS"/>
            </a:endParaRPr>
          </a:p>
          <a:p>
            <a:r>
              <a:rPr lang="fr-FR" sz="1000" b="1" baseline="0" dirty="0" smtClean="0">
                <a:latin typeface="Trebuchet MS"/>
                <a:cs typeface="Trebuchet MS"/>
              </a:rPr>
              <a:t>Les charges de fonctionnement </a:t>
            </a:r>
            <a:r>
              <a:rPr lang="fr-FR" sz="1000" baseline="0" dirty="0" smtClean="0">
                <a:latin typeface="Trebuchet MS"/>
                <a:cs typeface="Trebuchet MS"/>
              </a:rPr>
              <a:t>que nous pouvons </a:t>
            </a:r>
            <a:r>
              <a:rPr lang="fr-FR" sz="1000" baseline="0" dirty="0" smtClean="0">
                <a:latin typeface="Trebuchet MS"/>
                <a:cs typeface="Trebuchet MS"/>
              </a:rPr>
              <a:t>scinder </a:t>
            </a:r>
            <a:r>
              <a:rPr lang="fr-FR" sz="1000" baseline="0" dirty="0" smtClean="0">
                <a:latin typeface="Trebuchet MS"/>
                <a:cs typeface="Trebuchet MS"/>
              </a:rPr>
              <a:t>en plusieurs groupes :</a:t>
            </a:r>
          </a:p>
          <a:p>
            <a:pPr marL="171450" indent="-171450">
              <a:buFont typeface="Arial"/>
              <a:buChar char="•"/>
            </a:pPr>
            <a:r>
              <a:rPr lang="fr-FR" sz="1000" baseline="0" dirty="0" smtClean="0">
                <a:latin typeface="Trebuchet MS"/>
                <a:cs typeface="Trebuchet MS"/>
              </a:rPr>
              <a:t>Les Autres achats et charges externes (Variables et </a:t>
            </a:r>
            <a:r>
              <a:rPr lang="fr-FR" sz="1000" baseline="0" dirty="0" smtClean="0">
                <a:latin typeface="Trebuchet MS"/>
                <a:cs typeface="Trebuchet MS"/>
              </a:rPr>
              <a:t>Fixes), sachant </a:t>
            </a:r>
            <a:r>
              <a:rPr lang="fr-FR" sz="1000" baseline="0" dirty="0" smtClean="0">
                <a:latin typeface="Trebuchet MS"/>
                <a:cs typeface="Trebuchet MS"/>
              </a:rPr>
              <a:t>que de nombreux postes de charges sont parfaitement connus.</a:t>
            </a:r>
          </a:p>
          <a:p>
            <a:pPr marL="171450" indent="-171450">
              <a:buFont typeface="Arial"/>
              <a:buChar char="•"/>
            </a:pPr>
            <a:r>
              <a:rPr lang="fr-FR" sz="1000" baseline="0" dirty="0" smtClean="0">
                <a:latin typeface="Trebuchet MS"/>
                <a:cs typeface="Trebuchet MS"/>
              </a:rPr>
              <a:t>Les Impôts et Taxes </a:t>
            </a:r>
            <a:r>
              <a:rPr lang="fr-FR" sz="1000" baseline="0" dirty="0" smtClean="0">
                <a:latin typeface="Trebuchet MS"/>
                <a:cs typeface="Trebuchet MS"/>
              </a:rPr>
              <a:t>d’exploitation, </a:t>
            </a:r>
            <a:r>
              <a:rPr lang="fr-FR" sz="1000" baseline="0" dirty="0" smtClean="0">
                <a:latin typeface="Trebuchet MS"/>
                <a:cs typeface="Trebuchet MS"/>
              </a:rPr>
              <a:t>dont les montants sont fortement prévisibles.</a:t>
            </a:r>
          </a:p>
          <a:p>
            <a:pPr marL="171450" indent="-171450">
              <a:buFont typeface="Arial"/>
              <a:buChar char="•"/>
            </a:pPr>
            <a:r>
              <a:rPr lang="fr-FR" sz="1000" baseline="0" dirty="0" smtClean="0">
                <a:latin typeface="Trebuchet MS"/>
                <a:cs typeface="Trebuchet MS"/>
              </a:rPr>
              <a:t>Les Frais de Personnel liés à la production et variables (MOD : Main d’Œuvre Directe)</a:t>
            </a:r>
          </a:p>
          <a:p>
            <a:pPr marL="171450" indent="-171450">
              <a:buFont typeface="Arial"/>
              <a:buChar char="•"/>
            </a:pPr>
            <a:r>
              <a:rPr lang="fr-FR" sz="1000" baseline="0" dirty="0" smtClean="0">
                <a:latin typeface="Trebuchet MS"/>
                <a:cs typeface="Trebuchet MS"/>
              </a:rPr>
              <a:t>Les Frais de Personnel liés à la structure</a:t>
            </a:r>
          </a:p>
          <a:p>
            <a:pPr marL="171450" indent="-171450">
              <a:buFont typeface="Arial"/>
              <a:buChar char="•"/>
            </a:pPr>
            <a:r>
              <a:rPr lang="fr-FR" sz="1000" baseline="0" dirty="0" smtClean="0">
                <a:latin typeface="Trebuchet MS"/>
                <a:cs typeface="Trebuchet MS"/>
              </a:rPr>
              <a:t>Les dotations aux amortissements et provisions.</a:t>
            </a:r>
          </a:p>
          <a:p>
            <a:pPr marL="171450" indent="-171450">
              <a:buFont typeface="Arial"/>
              <a:buChar char="•"/>
            </a:pPr>
            <a:r>
              <a:rPr lang="fr-FR" sz="1000" baseline="0" dirty="0" smtClean="0">
                <a:latin typeface="Trebuchet MS"/>
                <a:cs typeface="Trebuchet MS"/>
              </a:rPr>
              <a:t>Les Frais Financiers liés aux emprunts et aux financements du court terme</a:t>
            </a:r>
          </a:p>
          <a:p>
            <a:pPr marL="171450" indent="-171450">
              <a:buFont typeface="Arial"/>
              <a:buChar char="•"/>
            </a:pPr>
            <a:endParaRPr lang="fr-FR" sz="1000" baseline="0" dirty="0" smtClean="0">
              <a:latin typeface="Trebuchet MS"/>
              <a:cs typeface="Trebuchet MS"/>
            </a:endParaRPr>
          </a:p>
          <a:p>
            <a:pPr marL="0" indent="0">
              <a:buFont typeface="Arial"/>
              <a:buNone/>
            </a:pPr>
            <a:r>
              <a:rPr lang="fr-FR" sz="1000" u="sng" baseline="0" dirty="0" smtClean="0">
                <a:latin typeface="Trebuchet MS"/>
                <a:cs typeface="Trebuchet MS"/>
              </a:rPr>
              <a:t>Remarques</a:t>
            </a:r>
            <a:r>
              <a:rPr lang="fr-FR" sz="1000" baseline="0" dirty="0" smtClean="0">
                <a:latin typeface="Trebuchet MS"/>
                <a:cs typeface="Trebuchet MS"/>
              </a:rPr>
              <a:t> : Comme nous le verrons plus loin, le Tableau des SIG ne s’arrête par au Résultat Net, mais se poursuit jusqu’à la variation de « l’endettement ».</a:t>
            </a:r>
          </a:p>
          <a:p>
            <a:pPr marL="0" indent="0">
              <a:buFont typeface="Arial"/>
              <a:buNone/>
            </a:pPr>
            <a:endParaRPr lang="fr-FR" baseline="0" dirty="0" smtClean="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25</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indent="0">
              <a:buFont typeface="Arial"/>
              <a:buNone/>
            </a:pPr>
            <a:r>
              <a:rPr lang="fr-FR" sz="1000" b="0" i="0" baseline="0" dirty="0" smtClean="0">
                <a:latin typeface="Trebuchet MS"/>
                <a:cs typeface="Trebuchet MS"/>
              </a:rPr>
              <a:t>La continuité du tableau des SIG nous amène jusqu’à la notion de </a:t>
            </a:r>
            <a:r>
              <a:rPr lang="fr-FR" sz="1000" b="0" i="0" baseline="0" dirty="0" smtClean="0">
                <a:latin typeface="Trebuchet MS"/>
                <a:cs typeface="Trebuchet MS"/>
              </a:rPr>
              <a:t>« Désendettement </a:t>
            </a:r>
            <a:r>
              <a:rPr lang="fr-FR" sz="1000" b="0" i="0" baseline="0" dirty="0" smtClean="0">
                <a:latin typeface="Trebuchet MS"/>
                <a:cs typeface="Trebuchet MS"/>
              </a:rPr>
              <a:t>Net ». Une valeur positive au cours des exercices </a:t>
            </a:r>
            <a:r>
              <a:rPr lang="fr-FR" sz="1000" b="0" i="0" baseline="0" dirty="0" smtClean="0">
                <a:latin typeface="Trebuchet MS"/>
                <a:cs typeface="Trebuchet MS"/>
              </a:rPr>
              <a:t>prévisionnels </a:t>
            </a:r>
            <a:r>
              <a:rPr lang="fr-FR" sz="1000" b="0" i="0" baseline="0" dirty="0" smtClean="0">
                <a:latin typeface="Trebuchet MS"/>
                <a:cs typeface="Trebuchet MS"/>
              </a:rPr>
              <a:t>indique que l’entreprise arrive à réduire son endettement, c’est-à-dire que les différentes hypothèses de développement retenues « </a:t>
            </a:r>
            <a:r>
              <a:rPr lang="fr-FR" sz="1000" b="0" i="0" baseline="0" dirty="0" smtClean="0">
                <a:latin typeface="Trebuchet MS"/>
                <a:cs typeface="Trebuchet MS"/>
              </a:rPr>
              <a:t>créent </a:t>
            </a:r>
            <a:r>
              <a:rPr lang="fr-FR" sz="1000" b="0" i="0" baseline="0" dirty="0" smtClean="0">
                <a:latin typeface="Trebuchet MS"/>
                <a:cs typeface="Trebuchet MS"/>
              </a:rPr>
              <a:t>de la valeur ». Les financeurs sont très intéressés par l’évolution de la trésorerie, dans un contexte de croissance « raisonnée et pertinente ».</a:t>
            </a:r>
          </a:p>
          <a:p>
            <a:pPr marL="0" indent="0">
              <a:buFont typeface="Arial"/>
              <a:buNone/>
            </a:pPr>
            <a:r>
              <a:rPr lang="fr-FR" sz="1000" b="0" i="0" baseline="0" dirty="0" smtClean="0">
                <a:latin typeface="Trebuchet MS"/>
                <a:cs typeface="Trebuchet MS"/>
              </a:rPr>
              <a:t>L’approche au travers du « Tableau des flux de trésorerie » brise la barrière souvent érigée entre exploitation et trésorerie.</a:t>
            </a:r>
          </a:p>
          <a:p>
            <a:pPr marL="0" indent="0">
              <a:buFont typeface="Arial"/>
              <a:buNone/>
            </a:pPr>
            <a:endParaRPr lang="fr-FR" sz="1000" b="0" i="0" baseline="0" dirty="0" smtClean="0">
              <a:latin typeface="Trebuchet MS"/>
              <a:cs typeface="Trebuchet MS"/>
            </a:endParaRPr>
          </a:p>
          <a:p>
            <a:pPr marL="0" indent="0">
              <a:buFont typeface="Arial"/>
              <a:buNone/>
            </a:pPr>
            <a:endParaRPr lang="fr-FR" sz="1000" b="0" i="0" baseline="0" dirty="0" smtClean="0">
              <a:latin typeface="Trebuchet MS"/>
              <a:cs typeface="Trebuchet MS"/>
            </a:endParaRPr>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26</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indent="0">
              <a:buFont typeface="Arial"/>
              <a:buNone/>
            </a:pPr>
            <a:r>
              <a:rPr lang="fr-FR" sz="1000" baseline="0" dirty="0" smtClean="0">
                <a:latin typeface="Trebuchet MS"/>
                <a:cs typeface="Trebuchet MS"/>
              </a:rPr>
              <a:t>La rédaction </a:t>
            </a:r>
            <a:r>
              <a:rPr lang="fr-FR" sz="1000" baseline="0" dirty="0" smtClean="0">
                <a:latin typeface="Trebuchet MS"/>
                <a:cs typeface="Trebuchet MS"/>
              </a:rPr>
              <a:t>de la partie financière d’un business plan </a:t>
            </a:r>
            <a:r>
              <a:rPr lang="fr-FR" sz="1000" baseline="0" dirty="0" smtClean="0">
                <a:latin typeface="Trebuchet MS"/>
                <a:cs typeface="Trebuchet MS"/>
              </a:rPr>
              <a:t>a pour finalité « l’ANALYSE FINANCIERE » de l’entreprise, avant et après la prise en compte des diverses hypothèses de développement. Cette analyse va être la base de la présentation de l’étude auprès des « tiers partenaires ».</a:t>
            </a:r>
          </a:p>
          <a:p>
            <a:pPr marL="0" indent="0">
              <a:buFont typeface="Arial"/>
              <a:buNone/>
            </a:pPr>
            <a:endParaRPr lang="fr-FR" sz="1000" baseline="0" dirty="0" smtClean="0">
              <a:latin typeface="Trebuchet MS"/>
              <a:cs typeface="Trebuchet MS"/>
            </a:endParaRPr>
          </a:p>
          <a:p>
            <a:pPr marL="0" indent="0">
              <a:buFont typeface="Arial"/>
              <a:buNone/>
            </a:pPr>
            <a:r>
              <a:rPr lang="fr-FR" sz="1000" baseline="0" dirty="0" smtClean="0">
                <a:latin typeface="Trebuchet MS"/>
                <a:cs typeface="Trebuchet MS"/>
              </a:rPr>
              <a:t>Même si le PRÊTEUR et l’ACTIONNAIRE ont des motivations différentes, les techniques utilisées sont les mêmes, pour la bonne est simple raison </a:t>
            </a:r>
            <a:r>
              <a:rPr lang="fr-FR" sz="1000" b="1" i="1" baseline="0" dirty="0" smtClean="0">
                <a:latin typeface="Trebuchet MS"/>
                <a:cs typeface="Trebuchet MS"/>
              </a:rPr>
              <a:t>« qu’une entreprise qui crée de la valeur sera solvable, et une entreprise qui détruit de la valeur aura tôt ou tard des problèmes de solvabilité ».</a:t>
            </a:r>
            <a:endParaRPr lang="fr-FR" sz="1000" b="0" i="0" baseline="0" dirty="0" smtClean="0">
              <a:latin typeface="Trebuchet MS"/>
              <a:cs typeface="Trebuchet MS"/>
            </a:endParaRPr>
          </a:p>
          <a:p>
            <a:pPr marL="0" indent="0">
              <a:buFont typeface="Arial"/>
              <a:buNone/>
            </a:pPr>
            <a:endParaRPr lang="fr-FR" sz="1000" b="0" i="0" baseline="0" dirty="0" smtClean="0">
              <a:latin typeface="Trebuchet MS"/>
              <a:cs typeface="Trebuchet MS"/>
            </a:endParaRPr>
          </a:p>
          <a:p>
            <a:pPr marL="0" indent="0">
              <a:buFont typeface="Arial"/>
              <a:buNone/>
            </a:pPr>
            <a:r>
              <a:rPr lang="fr-FR" sz="1000" b="0" i="0" baseline="0" dirty="0" smtClean="0">
                <a:latin typeface="Trebuchet MS"/>
                <a:cs typeface="Trebuchet MS"/>
              </a:rPr>
              <a:t>Une entreprise ne peut être viable et survivre à terme si elle n’arrive pas à trouver durablement des clients qui acceptent d’acheter sa production et ses services à un prix donné qui doit lui permettre de réaliser un résultat d’exploitation positif et suffisant. C’est la base de tout. Mais la réalisation des marges nécessite des investissements préalables qui prennent deux formes : l’acquisition de matériel, de bâtiments, de brevets, de filiales,… et la constitution du Besoin en Fonds de Roulement d’Exploitation. Bien évidemment ces investissements devront être financés, que ce soit par capitaux </a:t>
            </a:r>
            <a:r>
              <a:rPr lang="fr-FR" sz="1000" b="0" i="0" baseline="0" dirty="0" smtClean="0">
                <a:latin typeface="Trebuchet MS"/>
                <a:cs typeface="Trebuchet MS"/>
              </a:rPr>
              <a:t>propres </a:t>
            </a:r>
            <a:r>
              <a:rPr lang="fr-FR" sz="1000" b="0" i="0" baseline="0" dirty="0" smtClean="0">
                <a:latin typeface="Trebuchet MS"/>
                <a:cs typeface="Trebuchet MS"/>
              </a:rPr>
              <a:t>ou par endettement bancaire et financier.</a:t>
            </a:r>
          </a:p>
          <a:p>
            <a:pPr marL="0" indent="0">
              <a:buFont typeface="Arial"/>
              <a:buNone/>
            </a:pPr>
            <a:endParaRPr lang="fr-FR" sz="1000" b="0" i="0" baseline="0" dirty="0" smtClean="0">
              <a:latin typeface="Trebuchet MS"/>
              <a:cs typeface="Trebuchet MS"/>
            </a:endParaRPr>
          </a:p>
          <a:p>
            <a:pPr marL="0" indent="0">
              <a:buFont typeface="Arial"/>
              <a:buNone/>
            </a:pPr>
            <a:r>
              <a:rPr lang="fr-FR" sz="1000" b="0" i="0" baseline="0" dirty="0" smtClean="0">
                <a:latin typeface="Trebuchet MS"/>
                <a:cs typeface="Trebuchet MS"/>
              </a:rPr>
              <a:t>Dès lors que les trois éléments précédents (marges, investissements, financements) ont été étudiés, il est possible de calculer </a:t>
            </a:r>
            <a:r>
              <a:rPr lang="fr-FR" sz="1000" b="0" i="0" baseline="0" dirty="0" smtClean="0">
                <a:latin typeface="Trebuchet MS"/>
                <a:cs typeface="Trebuchet MS"/>
              </a:rPr>
              <a:t>la </a:t>
            </a:r>
            <a:r>
              <a:rPr lang="fr-FR" sz="1000" b="0" i="0" baseline="0" dirty="0" smtClean="0">
                <a:latin typeface="Trebuchet MS"/>
                <a:cs typeface="Trebuchet MS"/>
              </a:rPr>
              <a:t>rentabilité de l’entreprise, c’est-à-dire son efficacité, que celle-ci s’applique à l’actif économique ou aux capitaux propres. Cette étude étant achevée, nous pourrons répondre à ces simples questions qui l’ont </a:t>
            </a:r>
            <a:r>
              <a:rPr lang="fr-FR" sz="1000" b="0" i="0" baseline="0" dirty="0" smtClean="0">
                <a:latin typeface="Trebuchet MS"/>
                <a:cs typeface="Trebuchet MS"/>
              </a:rPr>
              <a:t>motivée </a:t>
            </a:r>
            <a:r>
              <a:rPr lang="fr-FR" sz="1000" b="0" i="0" baseline="0" dirty="0" smtClean="0">
                <a:latin typeface="Trebuchet MS"/>
                <a:cs typeface="Trebuchet MS"/>
              </a:rPr>
              <a:t>: « l’entreprise est-elle capable de faire face aux engagements qu’elle a pris à l’égard de ses créanciers ? Est-elle capable de créer de la valeur pour ses actionnaires ? »</a:t>
            </a:r>
            <a:endParaRPr lang="fr-FR" sz="1000" baseline="0" dirty="0" smtClean="0">
              <a:latin typeface="Trebuchet MS"/>
              <a:cs typeface="Trebuchet MS"/>
            </a:endParaRPr>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27</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indent="0">
              <a:buFont typeface="Arial"/>
              <a:buNone/>
            </a:pPr>
            <a:r>
              <a:rPr lang="fr-FR" sz="1000" baseline="0" dirty="0" smtClean="0">
                <a:latin typeface="Trebuchet MS"/>
                <a:cs typeface="Trebuchet MS"/>
              </a:rPr>
              <a:t>Comme nous l’avons évoqué </a:t>
            </a:r>
            <a:r>
              <a:rPr lang="fr-FR" sz="1000" baseline="0" dirty="0" smtClean="0">
                <a:latin typeface="Trebuchet MS"/>
                <a:cs typeface="Trebuchet MS"/>
              </a:rPr>
              <a:t>précédemment, </a:t>
            </a:r>
            <a:r>
              <a:rPr lang="fr-FR" sz="1000" baseline="0" dirty="0" smtClean="0">
                <a:latin typeface="Trebuchet MS"/>
                <a:cs typeface="Trebuchet MS"/>
              </a:rPr>
              <a:t>la construction d’un Business Plan financier doit s’appuyer sur des éléments « tangibles », sauf dans l’hypothèse où il s’agit de la création d’une nouvelle activité où il faut « imaginer » l’ensemble des charges d’exploitation.</a:t>
            </a:r>
          </a:p>
          <a:p>
            <a:pPr marL="0" indent="0">
              <a:buFont typeface="Arial"/>
              <a:buNone/>
            </a:pPr>
            <a:endParaRPr lang="fr-FR" sz="1000" baseline="0" dirty="0" smtClean="0">
              <a:latin typeface="Trebuchet MS"/>
              <a:cs typeface="Trebuchet MS"/>
            </a:endParaRPr>
          </a:p>
          <a:p>
            <a:pPr marL="0" indent="0">
              <a:buFont typeface="Arial"/>
              <a:buNone/>
            </a:pPr>
            <a:r>
              <a:rPr lang="fr-FR" sz="1000" baseline="0" dirty="0" smtClean="0">
                <a:latin typeface="Trebuchet MS"/>
                <a:cs typeface="Trebuchet MS"/>
              </a:rPr>
              <a:t>L’entreprise est représentée par une multitude de « </a:t>
            </a:r>
            <a:r>
              <a:rPr lang="fr-FR" sz="1000" b="1" baseline="0" dirty="0" smtClean="0">
                <a:latin typeface="Trebuchet MS"/>
                <a:cs typeface="Trebuchet MS"/>
              </a:rPr>
              <a:t>CONTRATS</a:t>
            </a:r>
            <a:r>
              <a:rPr lang="fr-FR" sz="1000" baseline="0" dirty="0" smtClean="0">
                <a:latin typeface="Trebuchet MS"/>
                <a:cs typeface="Trebuchet MS"/>
              </a:rPr>
              <a:t> » (</a:t>
            </a:r>
            <a:r>
              <a:rPr lang="fr-FR" sz="1000" baseline="0" dirty="0" smtClean="0">
                <a:latin typeface="Trebuchet MS"/>
                <a:cs typeface="Trebuchet MS"/>
              </a:rPr>
              <a:t>d’achats, </a:t>
            </a:r>
            <a:r>
              <a:rPr lang="fr-FR" sz="1000" baseline="0" dirty="0" smtClean="0">
                <a:latin typeface="Trebuchet MS"/>
                <a:cs typeface="Trebuchet MS"/>
              </a:rPr>
              <a:t>de vente, de locations, d’entretien, de travail, d’emprunts, etc..). Les valeurs de ces contrats sont fortement prévisibles. En conséquence la construction du Business Plan peut, dans un premier temps, s’appuyer sur toutes ces charges fixes, pour en définir un « </a:t>
            </a:r>
            <a:r>
              <a:rPr lang="fr-FR" sz="1000" b="1" baseline="0" dirty="0" smtClean="0">
                <a:latin typeface="Trebuchet MS"/>
                <a:cs typeface="Trebuchet MS"/>
              </a:rPr>
              <a:t>SEUIL DE RENTABILITE</a:t>
            </a:r>
            <a:r>
              <a:rPr lang="fr-FR" sz="1000" baseline="0" dirty="0" smtClean="0">
                <a:latin typeface="Trebuchet MS"/>
                <a:cs typeface="Trebuchet MS"/>
              </a:rPr>
              <a:t> ». Nous dirons que l’entreprise ne peut pas « échapper » à ses engagements sous peine de subir de graves difficultés.</a:t>
            </a:r>
          </a:p>
          <a:p>
            <a:pPr marL="0" indent="0">
              <a:buFont typeface="Arial"/>
              <a:buNone/>
            </a:pPr>
            <a:endParaRPr lang="fr-FR" sz="1000" baseline="0" dirty="0" smtClean="0">
              <a:latin typeface="Trebuchet MS"/>
              <a:cs typeface="Trebuchet MS"/>
            </a:endParaRPr>
          </a:p>
          <a:p>
            <a:pPr marL="0" indent="0">
              <a:buFont typeface="Arial"/>
              <a:buNone/>
            </a:pPr>
            <a:r>
              <a:rPr lang="fr-FR" sz="1000" baseline="0" dirty="0" smtClean="0">
                <a:latin typeface="Trebuchet MS"/>
                <a:cs typeface="Trebuchet MS"/>
              </a:rPr>
              <a:t>Cette phase n° 1 « Construire le référentiel » est représentée par la collecte de données connues, leurs retraitements éventuels (les contrats de crédit-bail, l’utilisation de personnel intérimaire, l’éclatement des charges en variables et fixes, la répartition des Frais de Personnel entre </a:t>
            </a:r>
            <a:r>
              <a:rPr lang="fr-FR" sz="1000" baseline="0" dirty="0" err="1" smtClean="0">
                <a:latin typeface="Trebuchet MS"/>
                <a:cs typeface="Trebuchet MS"/>
              </a:rPr>
              <a:t>Main-d’Œuvre-Directe</a:t>
            </a:r>
            <a:r>
              <a:rPr lang="fr-FR" sz="1000" baseline="0" dirty="0" smtClean="0">
                <a:latin typeface="Trebuchet MS"/>
                <a:cs typeface="Trebuchet MS"/>
              </a:rPr>
              <a:t> (MOD) et de structure.</a:t>
            </a:r>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28</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indent="0">
              <a:buFont typeface="Arial"/>
              <a:buNone/>
            </a:pPr>
            <a:r>
              <a:rPr lang="fr-FR" sz="1000" baseline="0" dirty="0" smtClean="0">
                <a:latin typeface="Trebuchet MS"/>
                <a:cs typeface="Trebuchet MS"/>
              </a:rPr>
              <a:t>La phase n° 2 «</a:t>
            </a:r>
            <a:r>
              <a:rPr lang="fr-FR" sz="1000" b="1" baseline="0" dirty="0" smtClean="0">
                <a:latin typeface="Trebuchet MS"/>
                <a:cs typeface="Trebuchet MS"/>
              </a:rPr>
              <a:t> VALORISER LES DIFFERENTES HYPOTHESES</a:t>
            </a:r>
            <a:r>
              <a:rPr lang="fr-FR" sz="1000" baseline="0" dirty="0" smtClean="0">
                <a:latin typeface="Trebuchet MS"/>
                <a:cs typeface="Trebuchet MS"/>
              </a:rPr>
              <a:t> » se décline en deux étapes :</a:t>
            </a:r>
          </a:p>
          <a:p>
            <a:pPr marL="0" indent="0">
              <a:buFont typeface="Arial"/>
              <a:buNone/>
            </a:pPr>
            <a:endParaRPr lang="fr-FR" sz="1000" baseline="0" dirty="0" smtClean="0">
              <a:latin typeface="Trebuchet MS"/>
              <a:cs typeface="Trebuchet MS"/>
            </a:endParaRPr>
          </a:p>
          <a:p>
            <a:pPr marL="0" indent="0">
              <a:buFont typeface="Arial"/>
              <a:buNone/>
            </a:pPr>
            <a:r>
              <a:rPr lang="fr-FR" sz="1000" b="1" baseline="0" dirty="0" smtClean="0">
                <a:latin typeface="Trebuchet MS"/>
                <a:cs typeface="Trebuchet MS"/>
              </a:rPr>
              <a:t>Pour le BILAN</a:t>
            </a:r>
          </a:p>
          <a:p>
            <a:pPr marL="0" indent="0">
              <a:buFont typeface="Arial"/>
              <a:buNone/>
            </a:pPr>
            <a:endParaRPr lang="fr-FR" sz="1000" baseline="0" dirty="0" smtClean="0">
              <a:latin typeface="Trebuchet MS"/>
              <a:cs typeface="Trebuchet MS"/>
            </a:endParaRPr>
          </a:p>
          <a:p>
            <a:pPr marL="0" indent="0">
              <a:buFont typeface="Arial"/>
              <a:buNone/>
            </a:pPr>
            <a:r>
              <a:rPr lang="fr-FR" sz="1000" b="1" u="sng" baseline="0" dirty="0" smtClean="0">
                <a:latin typeface="Trebuchet MS"/>
                <a:cs typeface="Trebuchet MS"/>
              </a:rPr>
              <a:t>Etape n° 1 </a:t>
            </a:r>
            <a:r>
              <a:rPr lang="fr-FR" sz="1000" baseline="0" dirty="0" smtClean="0">
                <a:latin typeface="Trebuchet MS"/>
                <a:cs typeface="Trebuchet MS"/>
              </a:rPr>
              <a:t>: Modifier les postes du bilan en fonction des engagements antérieurs connus.</a:t>
            </a:r>
          </a:p>
          <a:p>
            <a:pPr marL="0" indent="0">
              <a:buFont typeface="Arial"/>
              <a:buNone/>
            </a:pPr>
            <a:endParaRPr lang="fr-FR" sz="1000" baseline="0" dirty="0" smtClean="0">
              <a:latin typeface="Trebuchet MS"/>
              <a:cs typeface="Trebuchet MS"/>
            </a:endParaRPr>
          </a:p>
          <a:p>
            <a:pPr marL="0" indent="0">
              <a:buFont typeface="Arial"/>
              <a:buNone/>
            </a:pPr>
            <a:r>
              <a:rPr lang="fr-FR" sz="1000" b="1" u="sng" baseline="0" dirty="0" smtClean="0">
                <a:latin typeface="Trebuchet MS"/>
                <a:cs typeface="Trebuchet MS"/>
              </a:rPr>
              <a:t>Etape n° 2 </a:t>
            </a:r>
            <a:r>
              <a:rPr lang="fr-FR" sz="1000" baseline="0" dirty="0" smtClean="0">
                <a:latin typeface="Trebuchet MS"/>
                <a:cs typeface="Trebuchet MS"/>
              </a:rPr>
              <a:t>: Chiffrer l’impact des nouveaux projets sur les différents postes du bilan économique.</a:t>
            </a:r>
          </a:p>
          <a:p>
            <a:pPr marL="0" indent="0">
              <a:buFont typeface="Arial"/>
              <a:buNone/>
            </a:pPr>
            <a:endParaRPr lang="fr-FR" sz="1000" baseline="0" dirty="0" smtClean="0">
              <a:latin typeface="Trebuchet MS"/>
              <a:cs typeface="Trebuchet MS"/>
            </a:endParaRPr>
          </a:p>
          <a:p>
            <a:pPr marL="0" indent="0">
              <a:buFont typeface="Arial"/>
              <a:buNone/>
            </a:pPr>
            <a:r>
              <a:rPr lang="fr-FR" sz="1000" b="1" baseline="0" dirty="0" smtClean="0">
                <a:latin typeface="Trebuchet MS"/>
                <a:cs typeface="Trebuchet MS"/>
              </a:rPr>
              <a:t>Pour le COMPTE DE RESULTAT</a:t>
            </a:r>
          </a:p>
          <a:p>
            <a:pPr marL="0" indent="0">
              <a:buFont typeface="Arial"/>
              <a:buNone/>
            </a:pPr>
            <a:endParaRPr lang="fr-FR" sz="1000" baseline="0" dirty="0" smtClean="0">
              <a:latin typeface="Trebuchet MS"/>
              <a:cs typeface="Trebuchet MS"/>
            </a:endParaRPr>
          </a:p>
          <a:p>
            <a:pPr marL="0" indent="0">
              <a:buFont typeface="Arial"/>
              <a:buNone/>
            </a:pPr>
            <a:r>
              <a:rPr lang="fr-FR" sz="1000" b="1" u="sng" baseline="0" dirty="0" smtClean="0">
                <a:latin typeface="Trebuchet MS"/>
                <a:cs typeface="Trebuchet MS"/>
              </a:rPr>
              <a:t>Etape n° 1</a:t>
            </a:r>
            <a:r>
              <a:rPr lang="fr-FR" sz="1000" baseline="0" dirty="0" smtClean="0">
                <a:latin typeface="Trebuchet MS"/>
                <a:cs typeface="Trebuchet MS"/>
              </a:rPr>
              <a:t>: Il s’agit de la continuité d’exploitation naturelle de l’entreprise.</a:t>
            </a:r>
          </a:p>
          <a:p>
            <a:pPr marL="171450" indent="-171450">
              <a:buFont typeface="Arial"/>
              <a:buChar char="•"/>
            </a:pPr>
            <a:r>
              <a:rPr lang="fr-FR" sz="1000" baseline="0" dirty="0" smtClean="0">
                <a:latin typeface="Trebuchet MS"/>
                <a:cs typeface="Trebuchet MS"/>
              </a:rPr>
              <a:t>Le chiffre d’affaires et les consommations font l’objet d’une variation prévisibles de l’activité</a:t>
            </a:r>
          </a:p>
          <a:p>
            <a:pPr marL="171450" indent="-171450">
              <a:buFont typeface="Arial"/>
              <a:buChar char="•"/>
            </a:pPr>
            <a:r>
              <a:rPr lang="fr-FR" sz="1000" baseline="0" dirty="0" smtClean="0">
                <a:latin typeface="Trebuchet MS"/>
                <a:cs typeface="Trebuchet MS"/>
              </a:rPr>
              <a:t>Les charges de fonctionnement sont actualisées en fonction des contrats connus et de l’évolution tendancielle des autres postes.</a:t>
            </a:r>
          </a:p>
          <a:p>
            <a:pPr marL="171450" indent="-171450">
              <a:buFont typeface="Arial"/>
              <a:buChar char="•"/>
            </a:pPr>
            <a:r>
              <a:rPr lang="fr-FR" sz="1000" baseline="0" dirty="0" smtClean="0">
                <a:latin typeface="Trebuchet MS"/>
                <a:cs typeface="Trebuchet MS"/>
              </a:rPr>
              <a:t>Les frais de personnel font l’objet d’une étude approfondie pour bien mettre en évidence la MOD de production.</a:t>
            </a:r>
          </a:p>
          <a:p>
            <a:pPr marL="0" indent="0">
              <a:buFont typeface="Arial"/>
              <a:buNone/>
            </a:pPr>
            <a:endParaRPr lang="fr-FR" sz="1000" baseline="0" dirty="0" smtClean="0">
              <a:latin typeface="Trebuchet MS"/>
              <a:cs typeface="Trebuchet MS"/>
            </a:endParaRPr>
          </a:p>
          <a:p>
            <a:pPr marL="0" indent="0">
              <a:buFont typeface="Arial"/>
              <a:buNone/>
            </a:pPr>
            <a:r>
              <a:rPr lang="fr-FR" sz="1000" b="1" u="sng" baseline="0" dirty="0" smtClean="0">
                <a:latin typeface="Trebuchet MS"/>
                <a:cs typeface="Trebuchet MS"/>
              </a:rPr>
              <a:t>Etape n° 2 </a:t>
            </a:r>
            <a:r>
              <a:rPr lang="fr-FR" sz="1000" baseline="0" dirty="0" smtClean="0">
                <a:latin typeface="Trebuchet MS"/>
                <a:cs typeface="Trebuchet MS"/>
              </a:rPr>
              <a:t>: L’intégration des « nouveaux projets » :</a:t>
            </a:r>
          </a:p>
          <a:p>
            <a:pPr marL="171450" indent="-171450">
              <a:buFont typeface="Arial"/>
              <a:buChar char="•"/>
            </a:pPr>
            <a:r>
              <a:rPr lang="fr-FR" sz="1000" baseline="0" dirty="0" smtClean="0">
                <a:latin typeface="Trebuchet MS"/>
                <a:cs typeface="Trebuchet MS"/>
              </a:rPr>
              <a:t>Valoriser le chiffre d’affaires généré par de nouveaux développement de produits.</a:t>
            </a:r>
          </a:p>
          <a:p>
            <a:pPr marL="171450" indent="-171450">
              <a:buFont typeface="Arial"/>
              <a:buChar char="•"/>
            </a:pPr>
            <a:r>
              <a:rPr lang="fr-FR" sz="1000" baseline="0" dirty="0" smtClean="0">
                <a:latin typeface="Trebuchet MS"/>
                <a:cs typeface="Trebuchet MS"/>
              </a:rPr>
              <a:t>Déterminer les différents taux de consommations</a:t>
            </a:r>
          </a:p>
          <a:p>
            <a:pPr marL="171450" indent="-171450">
              <a:buFont typeface="Arial"/>
              <a:buChar char="•"/>
            </a:pPr>
            <a:r>
              <a:rPr lang="fr-FR" sz="1000" baseline="0" dirty="0" smtClean="0">
                <a:latin typeface="Trebuchet MS"/>
                <a:cs typeface="Trebuchet MS"/>
              </a:rPr>
              <a:t>Chiffrer les charges fixes de fonctionnement nouvelles</a:t>
            </a:r>
          </a:p>
          <a:p>
            <a:pPr marL="171450" indent="-171450">
              <a:buFont typeface="Arial"/>
              <a:buChar char="•"/>
            </a:pPr>
            <a:r>
              <a:rPr lang="fr-FR" sz="1000" baseline="0" dirty="0" smtClean="0">
                <a:latin typeface="Trebuchet MS"/>
                <a:cs typeface="Trebuchet MS"/>
              </a:rPr>
              <a:t>Chiffrer le taux d’éventuelles charges variables nouvelles</a:t>
            </a:r>
          </a:p>
          <a:p>
            <a:pPr marL="171450" indent="-171450">
              <a:buFont typeface="Arial"/>
              <a:buChar char="•"/>
            </a:pPr>
            <a:r>
              <a:rPr lang="fr-FR" sz="1000" baseline="0" dirty="0" smtClean="0">
                <a:latin typeface="Trebuchet MS"/>
                <a:cs typeface="Trebuchet MS"/>
              </a:rPr>
              <a:t>Chiffrer le coût des embauches inhérentes </a:t>
            </a:r>
            <a:r>
              <a:rPr lang="fr-FR" sz="1000" baseline="0" dirty="0" smtClean="0">
                <a:latin typeface="Trebuchet MS"/>
                <a:cs typeface="Trebuchet MS"/>
              </a:rPr>
              <a:t>aux </a:t>
            </a:r>
            <a:r>
              <a:rPr lang="fr-FR" sz="1000" baseline="0" dirty="0" smtClean="0">
                <a:latin typeface="Trebuchet MS"/>
                <a:cs typeface="Trebuchet MS"/>
              </a:rPr>
              <a:t>nouvelles </a:t>
            </a:r>
            <a:r>
              <a:rPr lang="fr-FR" sz="1000" baseline="0" dirty="0" smtClean="0">
                <a:latin typeface="Trebuchet MS"/>
                <a:cs typeface="Trebuchet MS"/>
              </a:rPr>
              <a:t>productions </a:t>
            </a:r>
            <a:r>
              <a:rPr lang="fr-FR" sz="1000" baseline="0" dirty="0" smtClean="0">
                <a:latin typeface="Trebuchet MS"/>
                <a:cs typeface="Trebuchet MS"/>
              </a:rPr>
              <a:t>(Variables et fixes)</a:t>
            </a:r>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29</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indent="0">
              <a:buFont typeface="Arial"/>
              <a:buNone/>
            </a:pPr>
            <a:r>
              <a:rPr lang="fr-FR" sz="1000" baseline="0" dirty="0" smtClean="0">
                <a:latin typeface="Trebuchet MS"/>
                <a:cs typeface="Trebuchet MS"/>
              </a:rPr>
              <a:t>L’outil de </a:t>
            </a:r>
            <a:r>
              <a:rPr lang="fr-FR" sz="1000" baseline="0" dirty="0" smtClean="0">
                <a:latin typeface="Trebuchet MS"/>
                <a:cs typeface="Trebuchet MS"/>
              </a:rPr>
              <a:t>calcul, qui permet </a:t>
            </a:r>
            <a:r>
              <a:rPr lang="fr-FR" sz="1000" baseline="0" dirty="0" smtClean="0">
                <a:latin typeface="Trebuchet MS"/>
                <a:cs typeface="Trebuchet MS"/>
              </a:rPr>
              <a:t>de traiter 3 exercices </a:t>
            </a:r>
            <a:r>
              <a:rPr lang="fr-FR" sz="1000" baseline="0" dirty="0" smtClean="0">
                <a:latin typeface="Trebuchet MS"/>
                <a:cs typeface="Trebuchet MS"/>
              </a:rPr>
              <a:t>prévisionnels, </a:t>
            </a:r>
            <a:r>
              <a:rPr lang="fr-FR" sz="1000" baseline="0" dirty="0" smtClean="0">
                <a:latin typeface="Trebuchet MS"/>
                <a:cs typeface="Trebuchet MS"/>
              </a:rPr>
              <a:t>est développé pour tableur fonctionnant sous Excel© ou compatible, </a:t>
            </a:r>
            <a:r>
              <a:rPr lang="fr-FR" sz="1000" baseline="0" dirty="0" smtClean="0">
                <a:latin typeface="Trebuchet MS"/>
                <a:cs typeface="Trebuchet MS"/>
              </a:rPr>
              <a:t>il est </a:t>
            </a:r>
            <a:r>
              <a:rPr lang="fr-FR" sz="1000" baseline="0" dirty="0" smtClean="0">
                <a:latin typeface="Trebuchet MS"/>
                <a:cs typeface="Trebuchet MS"/>
              </a:rPr>
              <a:t>constitué de 5 onglets distincts :</a:t>
            </a:r>
          </a:p>
          <a:p>
            <a:pPr marL="171450" indent="-171450">
              <a:buFont typeface="Arial"/>
              <a:buChar char="•"/>
            </a:pPr>
            <a:r>
              <a:rPr lang="fr-FR" sz="1000" baseline="0" dirty="0" smtClean="0">
                <a:latin typeface="Trebuchet MS"/>
                <a:cs typeface="Trebuchet MS"/>
              </a:rPr>
              <a:t>Les </a:t>
            </a:r>
            <a:r>
              <a:rPr lang="fr-FR" sz="1000" baseline="0" dirty="0" smtClean="0">
                <a:latin typeface="Trebuchet MS"/>
                <a:cs typeface="Trebuchet MS"/>
              </a:rPr>
              <a:t>onglets « Balance n-1 » et </a:t>
            </a:r>
            <a:r>
              <a:rPr lang="fr-FR" sz="1000" baseline="0" dirty="0" smtClean="0">
                <a:latin typeface="Trebuchet MS"/>
                <a:cs typeface="Trebuchet MS"/>
              </a:rPr>
              <a:t>« Données </a:t>
            </a:r>
            <a:r>
              <a:rPr lang="fr-FR" sz="1000" baseline="0" dirty="0" smtClean="0">
                <a:latin typeface="Trebuchet MS"/>
                <a:cs typeface="Trebuchet MS"/>
              </a:rPr>
              <a:t>de base » sont à compléter.</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fr-FR" sz="1000" baseline="0" dirty="0" smtClean="0">
                <a:latin typeface="Trebuchet MS"/>
                <a:cs typeface="Trebuchet MS"/>
              </a:rPr>
              <a:t>Les onglets « CdR + Tab Flux », </a:t>
            </a:r>
            <a:r>
              <a:rPr lang="fr-FR" sz="1000" baseline="0" dirty="0" smtClean="0">
                <a:latin typeface="Trebuchet MS"/>
                <a:cs typeface="Trebuchet MS"/>
              </a:rPr>
              <a:t>« Bilan </a:t>
            </a:r>
            <a:r>
              <a:rPr lang="fr-FR" sz="1000" baseline="0" dirty="0" smtClean="0">
                <a:latin typeface="Trebuchet MS"/>
                <a:cs typeface="Trebuchet MS"/>
              </a:rPr>
              <a:t>économique » et </a:t>
            </a:r>
            <a:r>
              <a:rPr lang="fr-FR" sz="1000" baseline="0" dirty="0" smtClean="0">
                <a:latin typeface="Trebuchet MS"/>
                <a:cs typeface="Trebuchet MS"/>
              </a:rPr>
              <a:t>« Calculs</a:t>
            </a:r>
            <a:r>
              <a:rPr lang="fr-FR" sz="1000" baseline="0" dirty="0" smtClean="0">
                <a:latin typeface="Trebuchet MS"/>
                <a:cs typeface="Trebuchet MS"/>
              </a:rPr>
              <a:t> » sont alimentés automatiquement et ne nécessitent aucune saisie. Les résultats obtenus vont servir de base à l’analyse et au diagnostic.</a:t>
            </a:r>
          </a:p>
          <a:p>
            <a:pPr marL="0" marR="0" indent="0" algn="l" defTabSz="457200" rtl="0" eaLnBrk="1" fontAlgn="auto" latinLnBrk="0" hangingPunct="1">
              <a:lnSpc>
                <a:spcPct val="100000"/>
              </a:lnSpc>
              <a:spcBef>
                <a:spcPts val="0"/>
              </a:spcBef>
              <a:spcAft>
                <a:spcPts val="0"/>
              </a:spcAft>
              <a:buClrTx/>
              <a:buSzTx/>
              <a:buFont typeface="Arial"/>
              <a:buNone/>
              <a:tabLst/>
              <a:defRPr/>
            </a:pPr>
            <a:endParaRPr lang="fr-FR" sz="1000" baseline="0" dirty="0" smtClean="0">
              <a:latin typeface="Trebuchet MS"/>
              <a:cs typeface="Trebuchet MS"/>
            </a:endParaRPr>
          </a:p>
          <a:p>
            <a:pPr marL="0" marR="0" indent="0" algn="l" defTabSz="457200" rtl="0" eaLnBrk="1" fontAlgn="auto" latinLnBrk="0" hangingPunct="1">
              <a:lnSpc>
                <a:spcPct val="100000"/>
              </a:lnSpc>
              <a:spcBef>
                <a:spcPts val="0"/>
              </a:spcBef>
              <a:spcAft>
                <a:spcPts val="0"/>
              </a:spcAft>
              <a:buClrTx/>
              <a:buSzTx/>
              <a:buFont typeface="Arial"/>
              <a:buNone/>
              <a:tabLst/>
              <a:defRPr/>
            </a:pPr>
            <a:r>
              <a:rPr lang="fr-FR" sz="1000" u="sng" baseline="0" dirty="0" smtClean="0">
                <a:latin typeface="Trebuchet MS"/>
                <a:cs typeface="Trebuchet MS"/>
              </a:rPr>
              <a:t>Remarques</a:t>
            </a:r>
            <a:r>
              <a:rPr lang="fr-FR" sz="1000" baseline="0" dirty="0" smtClean="0">
                <a:latin typeface="Trebuchet MS"/>
                <a:cs typeface="Trebuchet MS"/>
              </a:rPr>
              <a:t> : Une aide sera mise en ligne par apporter les informations nécessaires à l’utilisation de l’outil. </a:t>
            </a:r>
            <a:r>
              <a:rPr lang="fr-FR" sz="1000" i="1" baseline="0" dirty="0" smtClean="0">
                <a:latin typeface="Trebuchet MS"/>
                <a:cs typeface="Trebuchet MS"/>
              </a:rPr>
              <a:t>L’objectif était de réaliser un outil « simple », ce qui n’est pas évident, car de très nombreux paramètres doivent être pris en compte. Les premières utilisations nous amènerons certainement à apporter des modifications et adaptations.</a:t>
            </a:r>
          </a:p>
          <a:p>
            <a:pPr marL="0" indent="0">
              <a:buFont typeface="Arial"/>
              <a:buNone/>
            </a:pPr>
            <a:endParaRPr lang="fr-FR" sz="1000" baseline="0" dirty="0" smtClean="0">
              <a:latin typeface="Trebuchet MS"/>
              <a:cs typeface="Trebuchet MS"/>
            </a:endParaRPr>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30</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indent="0">
              <a:buFont typeface="Arial"/>
              <a:buNone/>
            </a:pPr>
            <a:r>
              <a:rPr lang="fr-FR" sz="1000" b="0" u="none" baseline="0" dirty="0" smtClean="0">
                <a:latin typeface="Trebuchet MS"/>
                <a:cs typeface="Trebuchet MS"/>
              </a:rPr>
              <a:t>Nous proposons le plan suivant pour structurer la présentation du « Business Plan », pour sa partie financière.</a:t>
            </a:r>
          </a:p>
          <a:p>
            <a:pPr marL="228600" indent="-228600">
              <a:buFont typeface="Arial"/>
              <a:buAutoNum type="arabicParenBoth"/>
            </a:pPr>
            <a:endParaRPr lang="fr-FR" sz="1000" b="1" u="sng" baseline="0" dirty="0" smtClean="0">
              <a:latin typeface="Trebuchet MS"/>
              <a:cs typeface="Trebuchet MS"/>
            </a:endParaRPr>
          </a:p>
          <a:p>
            <a:pPr marL="228600" indent="-228600">
              <a:buFont typeface="Arial"/>
              <a:buAutoNum type="arabicParenBoth"/>
            </a:pPr>
            <a:r>
              <a:rPr lang="fr-FR" sz="1000" b="1" u="sng" baseline="0" dirty="0" smtClean="0">
                <a:latin typeface="Trebuchet MS"/>
                <a:cs typeface="Trebuchet MS"/>
              </a:rPr>
              <a:t>La génération de richesses </a:t>
            </a:r>
            <a:r>
              <a:rPr lang="fr-FR" sz="1000" baseline="0" dirty="0" smtClean="0">
                <a:latin typeface="Trebuchet MS"/>
                <a:cs typeface="Trebuchet MS"/>
              </a:rPr>
              <a:t>:</a:t>
            </a:r>
          </a:p>
          <a:p>
            <a:pPr marL="171450" indent="-171450">
              <a:buFont typeface="Arial"/>
              <a:buChar char="•"/>
            </a:pPr>
            <a:r>
              <a:rPr lang="fr-FR" sz="1000" baseline="0" dirty="0" smtClean="0">
                <a:latin typeface="Trebuchet MS"/>
                <a:cs typeface="Trebuchet MS"/>
              </a:rPr>
              <a:t>Quelle est l’évolution du chiffres d’affaires, en prix et en volume, en croissance interne ou externe ? C’est une variable clef qui pose le décor du plan de développement et de son analyse : une entreprise en croissance n’aura pas les mêmes problèmes qu’une entreprise en déclin, en récession, en redressement ou en croissance exponentielle.</a:t>
            </a:r>
          </a:p>
          <a:p>
            <a:pPr marL="171450" indent="-171450">
              <a:buFont typeface="Arial"/>
              <a:buChar char="•"/>
            </a:pPr>
            <a:r>
              <a:rPr lang="fr-FR" sz="1000" baseline="0" dirty="0" smtClean="0">
                <a:latin typeface="Trebuchet MS"/>
                <a:cs typeface="Trebuchet MS"/>
              </a:rPr>
              <a:t>Quelle est l’importance de la conjoncture, la force du cycle, ses conséquences en termes de volumes et de prix (quel sera l’écart avec le haut ou le bas de cycle) ?</a:t>
            </a:r>
          </a:p>
          <a:p>
            <a:pPr marL="171450" indent="-171450">
              <a:buFont typeface="Arial"/>
              <a:buChar char="•"/>
            </a:pPr>
            <a:r>
              <a:rPr lang="fr-FR" sz="1000" baseline="0" dirty="0" smtClean="0">
                <a:latin typeface="Trebuchet MS"/>
                <a:cs typeface="Trebuchet MS"/>
              </a:rPr>
              <a:t>Quelle est l’évolution des marges, et notamment de la marge d’EBE et de la marge d’exploitation ?</a:t>
            </a:r>
          </a:p>
          <a:p>
            <a:pPr marL="171450" indent="-171450">
              <a:buFont typeface="Arial"/>
              <a:buChar char="•"/>
            </a:pPr>
            <a:r>
              <a:rPr lang="fr-FR" sz="1000" baseline="0" dirty="0" smtClean="0">
                <a:latin typeface="Trebuchet MS"/>
                <a:cs typeface="Trebuchet MS"/>
              </a:rPr>
              <a:t>Quel est le Seuil de Rentabilité, la marge de sécurité, l’effet ciseau.</a:t>
            </a:r>
          </a:p>
          <a:p>
            <a:pPr marL="0" indent="0">
              <a:buFont typeface="Arial"/>
              <a:buNone/>
            </a:pPr>
            <a:endParaRPr lang="fr-FR" sz="1000" baseline="0" dirty="0" smtClean="0">
              <a:latin typeface="Trebuchet MS"/>
              <a:cs typeface="Trebuchet MS"/>
            </a:endParaRPr>
          </a:p>
          <a:p>
            <a:pPr marL="0" indent="0">
              <a:buFont typeface="Arial"/>
              <a:buNone/>
            </a:pPr>
            <a:r>
              <a:rPr lang="fr-FR" sz="1000" b="1" baseline="0" dirty="0" smtClean="0">
                <a:latin typeface="Trebuchet MS"/>
                <a:cs typeface="Trebuchet MS"/>
              </a:rPr>
              <a:t>(2) </a:t>
            </a:r>
            <a:r>
              <a:rPr lang="fr-FR" sz="1000" b="1" u="sng" baseline="0" dirty="0" smtClean="0">
                <a:latin typeface="Trebuchet MS"/>
                <a:cs typeface="Trebuchet MS"/>
              </a:rPr>
              <a:t>La politique d’investissement </a:t>
            </a:r>
            <a:r>
              <a:rPr lang="fr-FR" sz="1000" baseline="0" dirty="0" smtClean="0">
                <a:latin typeface="Trebuchet MS"/>
                <a:cs typeface="Trebuchet MS"/>
              </a:rPr>
              <a:t>:</a:t>
            </a:r>
          </a:p>
          <a:p>
            <a:pPr marL="171450" indent="-171450">
              <a:buFont typeface="Arial"/>
              <a:buChar char="•"/>
            </a:pPr>
            <a:r>
              <a:rPr lang="fr-FR" sz="1000" baseline="0" dirty="0" smtClean="0">
                <a:latin typeface="Trebuchet MS"/>
                <a:cs typeface="Trebuchet MS"/>
              </a:rPr>
              <a:t>Quels sont les investissements réalisés : de remplacement, de capacité, de technicité ?</a:t>
            </a:r>
          </a:p>
          <a:p>
            <a:pPr marL="171450" indent="-171450">
              <a:buFont typeface="Arial"/>
              <a:buChar char="•"/>
            </a:pPr>
            <a:r>
              <a:rPr lang="fr-FR" sz="1000" baseline="0" dirty="0" smtClean="0">
                <a:latin typeface="Trebuchet MS"/>
                <a:cs typeface="Trebuchet MS"/>
              </a:rPr>
              <a:t>Quels sont les avantages prévus en termes de réduction des coûts, d’augmentation de capacité ?</a:t>
            </a:r>
          </a:p>
          <a:p>
            <a:pPr marL="171450" indent="-171450">
              <a:buFont typeface="Arial"/>
              <a:buChar char="•"/>
            </a:pPr>
            <a:r>
              <a:rPr lang="fr-FR" sz="1000" baseline="0" dirty="0" smtClean="0">
                <a:latin typeface="Trebuchet MS"/>
                <a:cs typeface="Trebuchet MS"/>
              </a:rPr>
              <a:t>Quelle évolution du Besoin en Fonds de Roulement d’Exploitation est-elle liée au plan de développement ?</a:t>
            </a:r>
          </a:p>
          <a:p>
            <a:pPr marL="171450" indent="-171450">
              <a:buFont typeface="Arial"/>
              <a:buChar char="•"/>
            </a:pPr>
            <a:r>
              <a:rPr lang="fr-FR" sz="1000" baseline="0" dirty="0" smtClean="0">
                <a:latin typeface="Trebuchet MS"/>
                <a:cs typeface="Trebuchet MS"/>
              </a:rPr>
              <a:t>Comment évolue l’Actif Economique ?</a:t>
            </a:r>
          </a:p>
          <a:p>
            <a:pPr marL="0" indent="0">
              <a:buFont typeface="Arial"/>
              <a:buNone/>
            </a:pPr>
            <a:endParaRPr lang="fr-FR" sz="1000" b="1" baseline="0" dirty="0" smtClean="0">
              <a:latin typeface="Trebuchet MS"/>
              <a:cs typeface="Trebuchet MS"/>
            </a:endParaRPr>
          </a:p>
          <a:p>
            <a:pPr marL="0" indent="0">
              <a:buFont typeface="Arial"/>
              <a:buNone/>
            </a:pPr>
            <a:r>
              <a:rPr lang="fr-FR" sz="1000" b="1" baseline="0" dirty="0" smtClean="0">
                <a:latin typeface="Trebuchet MS"/>
                <a:cs typeface="Trebuchet MS"/>
              </a:rPr>
              <a:t>(3) </a:t>
            </a:r>
            <a:r>
              <a:rPr lang="fr-FR" sz="1000" b="1" u="sng" baseline="0" dirty="0" smtClean="0">
                <a:latin typeface="Trebuchet MS"/>
                <a:cs typeface="Trebuchet MS"/>
              </a:rPr>
              <a:t>La politique de financement </a:t>
            </a:r>
            <a:r>
              <a:rPr lang="fr-FR" sz="1000" baseline="0" dirty="0" smtClean="0">
                <a:latin typeface="Trebuchet MS"/>
                <a:cs typeface="Trebuchet MS"/>
              </a:rPr>
              <a:t>:</a:t>
            </a:r>
          </a:p>
          <a:p>
            <a:pPr marL="171450" indent="-171450">
              <a:buFont typeface="Arial"/>
              <a:buChar char="•"/>
            </a:pPr>
            <a:r>
              <a:rPr lang="fr-FR" sz="1000" baseline="0" dirty="0" smtClean="0">
                <a:latin typeface="Trebuchet MS"/>
                <a:cs typeface="Trebuchet MS"/>
              </a:rPr>
              <a:t>Quels sont les financements qui ont été décidés : Augmentation de capital, emprunts, apports en comptes courants ?</a:t>
            </a:r>
          </a:p>
          <a:p>
            <a:pPr marL="171450" indent="-171450">
              <a:buFont typeface="Arial"/>
              <a:buChar char="•"/>
            </a:pPr>
            <a:r>
              <a:rPr lang="fr-FR" sz="1000" baseline="0" dirty="0" smtClean="0">
                <a:latin typeface="Trebuchet MS"/>
                <a:cs typeface="Trebuchet MS"/>
              </a:rPr>
              <a:t>Quelles sont les conséquences sur la structure financière de l’entreprise ?</a:t>
            </a:r>
          </a:p>
          <a:p>
            <a:pPr marL="171450" indent="-171450">
              <a:buFont typeface="Arial"/>
              <a:buChar char="•"/>
            </a:pPr>
            <a:r>
              <a:rPr lang="fr-FR" sz="1000" baseline="0" dirty="0" smtClean="0">
                <a:latin typeface="Trebuchet MS"/>
                <a:cs typeface="Trebuchet MS"/>
              </a:rPr>
              <a:t>L’outil d’analyse privilégié est le « Tableau de flux », dans une analyse dynamique et l’étude du bilan économique dans une vision statique.</a:t>
            </a:r>
          </a:p>
          <a:p>
            <a:pPr marL="0" indent="0">
              <a:buFont typeface="Arial"/>
              <a:buNone/>
            </a:pPr>
            <a:endParaRPr lang="fr-FR" sz="1000" baseline="0" dirty="0" smtClean="0">
              <a:latin typeface="Trebuchet MS"/>
              <a:cs typeface="Trebuchet MS"/>
            </a:endParaRPr>
          </a:p>
          <a:p>
            <a:pPr marL="0" indent="0">
              <a:buFont typeface="Arial"/>
              <a:buNone/>
            </a:pPr>
            <a:r>
              <a:rPr lang="fr-FR" sz="1000" b="1" baseline="0" dirty="0" smtClean="0">
                <a:latin typeface="Trebuchet MS"/>
                <a:cs typeface="Trebuchet MS"/>
              </a:rPr>
              <a:t>(4) </a:t>
            </a:r>
            <a:r>
              <a:rPr lang="fr-FR" sz="1000" b="1" u="sng" baseline="0" dirty="0" smtClean="0">
                <a:latin typeface="Trebuchet MS"/>
                <a:cs typeface="Trebuchet MS"/>
              </a:rPr>
              <a:t>La rentabilité de l’entreprise </a:t>
            </a:r>
            <a:r>
              <a:rPr lang="fr-FR" sz="1000" baseline="0" dirty="0" smtClean="0">
                <a:latin typeface="Trebuchet MS"/>
                <a:cs typeface="Trebuchet MS"/>
              </a:rPr>
              <a:t>:</a:t>
            </a:r>
          </a:p>
          <a:p>
            <a:pPr marL="171450" indent="-171450">
              <a:buFont typeface="Arial"/>
              <a:buChar char="•"/>
            </a:pPr>
            <a:r>
              <a:rPr lang="fr-FR" sz="1000" baseline="0" dirty="0" smtClean="0">
                <a:latin typeface="Trebuchet MS"/>
                <a:cs typeface="Trebuchet MS"/>
              </a:rPr>
              <a:t>Analyser la rentabilité économique</a:t>
            </a:r>
          </a:p>
          <a:p>
            <a:pPr marL="171450" indent="-171450">
              <a:buFont typeface="Arial"/>
              <a:buChar char="•"/>
            </a:pPr>
            <a:r>
              <a:rPr lang="fr-FR" sz="1000" baseline="0" dirty="0" smtClean="0">
                <a:latin typeface="Trebuchet MS"/>
                <a:cs typeface="Trebuchet MS"/>
              </a:rPr>
              <a:t>Analyser la rentabilité des capitaux propres</a:t>
            </a:r>
          </a:p>
          <a:p>
            <a:pPr marL="0" indent="0">
              <a:buFont typeface="Arial"/>
              <a:buNone/>
            </a:pPr>
            <a:endParaRPr lang="fr-FR" sz="1000" baseline="0" dirty="0" smtClean="0">
              <a:latin typeface="Trebuchet MS"/>
              <a:cs typeface="Trebuchet MS"/>
            </a:endParaRPr>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31</a:t>
            </a:fld>
            <a:endParaRPr lang="fr-FR"/>
          </a:p>
        </p:txBody>
      </p:sp>
    </p:spTree>
    <p:extLst>
      <p:ext uri="{BB962C8B-B14F-4D97-AF65-F5344CB8AC3E}">
        <p14:creationId xmlns:p14="http://schemas.microsoft.com/office/powerpoint/2010/main" val="8370484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La feuille de route permet</a:t>
            </a:r>
            <a:r>
              <a:rPr lang="fr-FR" baseline="0" dirty="0" smtClean="0"/>
              <a:t> de fixer les actions principales dans la durée et </a:t>
            </a:r>
            <a:r>
              <a:rPr lang="fr-FR" baseline="0" dirty="0" smtClean="0"/>
              <a:t>de s’assurer </a:t>
            </a:r>
            <a:r>
              <a:rPr lang="fr-FR" baseline="0" dirty="0" smtClean="0"/>
              <a:t>d’avoir bien </a:t>
            </a:r>
            <a:r>
              <a:rPr lang="fr-FR" baseline="0" dirty="0" smtClean="0"/>
              <a:t>saisi </a:t>
            </a:r>
            <a:r>
              <a:rPr lang="fr-FR" baseline="0" dirty="0" smtClean="0"/>
              <a:t>toutes les étapes par processus (commercial, RH, technique, </a:t>
            </a:r>
            <a:r>
              <a:rPr lang="fr-FR" baseline="0" dirty="0" smtClean="0"/>
              <a:t>logistique) </a:t>
            </a:r>
            <a:r>
              <a:rPr lang="fr-FR" baseline="0" dirty="0" smtClean="0"/>
              <a:t>et le </a:t>
            </a:r>
            <a:r>
              <a:rPr lang="fr-FR" baseline="0" dirty="0" smtClean="0"/>
              <a:t>budget, </a:t>
            </a:r>
            <a:r>
              <a:rPr lang="fr-FR" baseline="0" dirty="0" smtClean="0"/>
              <a:t>pour comparer ensuite avec les ressources potentielles à venir par les </a:t>
            </a:r>
            <a:r>
              <a:rPr lang="fr-FR" baseline="0" dirty="0" smtClean="0"/>
              <a:t>marges,</a:t>
            </a:r>
            <a:endParaRPr lang="fr-FR" dirty="0"/>
          </a:p>
        </p:txBody>
      </p:sp>
      <p:sp>
        <p:nvSpPr>
          <p:cNvPr id="4" name="Espace réservé du numéro de diapositive 3"/>
          <p:cNvSpPr>
            <a:spLocks noGrp="1"/>
          </p:cNvSpPr>
          <p:nvPr>
            <p:ph type="sldNum" sz="quarter" idx="10"/>
          </p:nvPr>
        </p:nvSpPr>
        <p:spPr/>
        <p:txBody>
          <a:bodyPr/>
          <a:lstStyle/>
          <a:p>
            <a:fld id="{C17B80DF-AF9F-F84B-AE88-CA634C0EE651}" type="slidenum">
              <a:rPr lang="fr-FR" smtClean="0"/>
              <a:t>32</a:t>
            </a:fld>
            <a:endParaRPr lang="fr-FR"/>
          </a:p>
        </p:txBody>
      </p:sp>
    </p:spTree>
    <p:extLst>
      <p:ext uri="{BB962C8B-B14F-4D97-AF65-F5344CB8AC3E}">
        <p14:creationId xmlns:p14="http://schemas.microsoft.com/office/powerpoint/2010/main" val="837048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14" name="Titre 13"/>
          <p:cNvSpPr>
            <a:spLocks noGrp="1"/>
          </p:cNvSpPr>
          <p:nvPr>
            <p:ph type="ctrTitle"/>
          </p:nvPr>
        </p:nvSpPr>
        <p:spPr>
          <a:xfrm>
            <a:off x="1432560" y="359898"/>
            <a:ext cx="7406640" cy="1472184"/>
          </a:xfrm>
        </p:spPr>
        <p:txBody>
          <a:bodyPr anchor="b"/>
          <a:lstStyle>
            <a:lvl1pPr algn="l">
              <a:defRPr/>
            </a:lvl1pPr>
            <a:extLst/>
          </a:lstStyle>
          <a:p>
            <a:r>
              <a:rPr kumimoji="0" lang="fr-FR" smtClean="0"/>
              <a:t>Cliquez et modifiez le titre</a:t>
            </a:r>
            <a:endParaRPr kumimoji="0" lang="en-US"/>
          </a:p>
        </p:txBody>
      </p:sp>
      <p:sp>
        <p:nvSpPr>
          <p:cNvPr id="22" name="Sous-titr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fr-FR" smtClean="0"/>
              <a:t>Cliquez pour modifier le style des sous-titres du masque</a:t>
            </a:r>
            <a:endParaRPr kumimoji="0" lang="en-US"/>
          </a:p>
        </p:txBody>
      </p:sp>
      <p:sp>
        <p:nvSpPr>
          <p:cNvPr id="7" name="Espace réservé de la date 6"/>
          <p:cNvSpPr>
            <a:spLocks noGrp="1"/>
          </p:cNvSpPr>
          <p:nvPr>
            <p:ph type="dt" sz="half" idx="10"/>
          </p:nvPr>
        </p:nvSpPr>
        <p:spPr/>
        <p:txBody>
          <a:bodyPr/>
          <a:lstStyle>
            <a:extLst/>
          </a:lstStyle>
          <a:p>
            <a:pPr eaLnBrk="1" latinLnBrk="0" hangingPunct="1"/>
            <a:fld id="{77D78BD3-651D-D745-ACB0-4AF0E0E18520}" type="datetime1">
              <a:rPr lang="fr-FR" smtClean="0"/>
              <a:t>17/02/2014</a:t>
            </a:fld>
            <a:endParaRPr lang="en-US"/>
          </a:p>
        </p:txBody>
      </p:sp>
      <p:sp>
        <p:nvSpPr>
          <p:cNvPr id="20" name="Espace réservé du pied de page 19"/>
          <p:cNvSpPr>
            <a:spLocks noGrp="1"/>
          </p:cNvSpPr>
          <p:nvPr>
            <p:ph type="ftr" sz="quarter" idx="11"/>
          </p:nvPr>
        </p:nvSpPr>
        <p:spPr/>
        <p:txBody>
          <a:bodyPr/>
          <a:lstStyle>
            <a:extLst/>
          </a:lstStyle>
          <a:p>
            <a:endParaRPr kumimoji="0" lang="en-US"/>
          </a:p>
        </p:txBody>
      </p:sp>
      <p:sp>
        <p:nvSpPr>
          <p:cNvPr id="10" name="Espace réservé du numéro de diapositive 9"/>
          <p:cNvSpPr>
            <a:spLocks noGrp="1"/>
          </p:cNvSpPr>
          <p:nvPr>
            <p:ph type="sldNum" sz="quarter" idx="12"/>
          </p:nvPr>
        </p:nvSpPr>
        <p:spPr/>
        <p:txBody>
          <a:bodyPr/>
          <a:lstStyle>
            <a:extLst/>
          </a:lstStyle>
          <a:p>
            <a:pPr eaLnBrk="1" latinLnBrk="0" hangingPunct="1"/>
            <a:fld id="{2C6B1FF6-39B9-40F5-8B67-33C6354A3D4F}" type="slidenum">
              <a:rPr kumimoji="0" lang="en-US" smtClean="0"/>
              <a:pPr eaLnBrk="1" latinLnBrk="0" hangingPunct="1"/>
              <a:t>‹N°›</a:t>
            </a:fld>
            <a:endParaRPr kumimoji="0" lang="en-US" dirty="0">
              <a:solidFill>
                <a:schemeClr val="accent3">
                  <a:shade val="75000"/>
                </a:schemeClr>
              </a:solidFill>
            </a:endParaRPr>
          </a:p>
        </p:txBody>
      </p:sp>
      <p:sp>
        <p:nvSpPr>
          <p:cNvPr id="8" name="Ellipse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lipse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kumimoji="0" lang="fr-FR" smtClean="0"/>
              <a:t>Cliquez et modifiez le titre</a:t>
            </a:r>
            <a:endParaRPr kumimoji="0" lang="en-US"/>
          </a:p>
        </p:txBody>
      </p:sp>
      <p:sp>
        <p:nvSpPr>
          <p:cNvPr id="3" name="Espace réservé du contenu 2"/>
          <p:cNvSpPr>
            <a:spLocks noGrp="1"/>
          </p:cNvSpPr>
          <p:nvPr>
            <p:ph idx="1"/>
          </p:nvPr>
        </p:nvSpPr>
        <p:spPr/>
        <p:txBody>
          <a:bodyPr/>
          <a:lstStyle>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37794BC4-BB9A-E444-845A-B10C6517108A}" type="datetime1">
              <a:rPr lang="fr-FR" smtClean="0"/>
              <a:t>17/02/2014</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1EDC781A-1FBC-0244-84F7-23D5E9DE808E}"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r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fr-FR" smtClean="0"/>
              <a:t>Cliquez et modifiez le titre</a:t>
            </a:r>
            <a:endParaRPr kumimoji="0" lang="en-US"/>
          </a:p>
        </p:txBody>
      </p:sp>
      <p:sp>
        <p:nvSpPr>
          <p:cNvPr id="3" name="Espace réservé du texte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extLst/>
          </a:lstStyle>
          <a:p>
            <a:pPr eaLnBrk="1" latinLnBrk="0" hangingPunct="1"/>
            <a:fld id="{4ACBAEC6-D767-2548-A5F0-6112CC996DDE}" type="datetime1">
              <a:rPr lang="fr-FR" smtClean="0"/>
              <a:t>17/02/2014</a:t>
            </a:fld>
            <a:endParaRPr lang="en-US"/>
          </a:p>
        </p:txBody>
      </p:sp>
      <p:sp>
        <p:nvSpPr>
          <p:cNvPr id="5" name="Espace réservé du pied de page 4"/>
          <p:cNvSpPr>
            <a:spLocks noGrp="1"/>
          </p:cNvSpPr>
          <p:nvPr>
            <p:ph type="ftr" sz="quarter" idx="11"/>
          </p:nvPr>
        </p:nvSpPr>
        <p:spPr/>
        <p:txBody>
          <a:bodyPr/>
          <a:lstStyle>
            <a:extLst/>
          </a:lstStyle>
          <a:p>
            <a:endParaRPr kumimoji="0" lang="en-US"/>
          </a:p>
        </p:txBody>
      </p:sp>
      <p:sp>
        <p:nvSpPr>
          <p:cNvPr id="6" name="Espace réservé du numéro de diapositive 5"/>
          <p:cNvSpPr>
            <a:spLocks noGrp="1"/>
          </p:cNvSpPr>
          <p:nvPr>
            <p:ph type="sldNum" sz="quarter" idx="12"/>
          </p:nvPr>
        </p:nvSpPr>
        <p:spPr/>
        <p:txBody>
          <a:bodyPr/>
          <a:lstStyle>
            <a:extLst/>
          </a:lstStyle>
          <a:p>
            <a:pPr eaLnBrk="1" latinLnBrk="0" hangingPunct="1"/>
            <a:fld id="{2C6B1FF6-39B9-40F5-8B67-33C6354A3D4F}" type="slidenum">
              <a:rPr kumimoji="0" lang="en-US" smtClean="0"/>
              <a:pPr eaLnBrk="1" latinLnBrk="0" hangingPunct="1"/>
              <a:t>‹N°›</a:t>
            </a:fld>
            <a:endParaRPr kumimoji="0" lang="en-US" dirty="0">
              <a:solidFill>
                <a:schemeClr val="accent3">
                  <a:shade val="75000"/>
                </a:schemeClr>
              </a:solidFill>
            </a:endParaRP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lipse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lipse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1435608" y="274320"/>
            <a:ext cx="7498080" cy="1143000"/>
          </a:xfrm>
        </p:spPr>
        <p:txBody>
          <a:bodyPr/>
          <a:lstStyle>
            <a:extLst/>
          </a:lstStyle>
          <a:p>
            <a:r>
              <a:rPr kumimoji="0" lang="fr-FR" smtClean="0"/>
              <a:t>Cliquez et modifiez le titre</a:t>
            </a:r>
            <a:endParaRPr kumimoji="0" lang="en-US"/>
          </a:p>
        </p:txBody>
      </p:sp>
      <p:sp>
        <p:nvSpPr>
          <p:cNvPr id="3" name="Espace réservé du contenu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extLst/>
          </a:lstStyle>
          <a:p>
            <a:fld id="{2C455073-C70E-AE4C-AFA0-68B2A44C4C48}" type="datetime1">
              <a:rPr lang="fr-FR" smtClean="0"/>
              <a:t>17/02/2014</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1EDC781A-1FBC-0244-84F7-23D5E9DE808E}"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fr-FR" smtClean="0"/>
              <a:t>Cliquez et modifiez le titre</a:t>
            </a:r>
            <a:endParaRPr kumimoji="0" lang="en-US"/>
          </a:p>
        </p:txBody>
      </p:sp>
      <p:sp>
        <p:nvSpPr>
          <p:cNvPr id="3" name="Espace réservé du texte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extLst/>
          </a:lstStyle>
          <a:p>
            <a:fld id="{BFE56B2A-46B5-9648-A495-60F36EEED524}" type="datetime1">
              <a:rPr lang="fr-FR" smtClean="0"/>
              <a:t>17/02/2014</a:t>
            </a:fld>
            <a:endParaRPr lang="fr-FR"/>
          </a:p>
        </p:txBody>
      </p:sp>
      <p:sp>
        <p:nvSpPr>
          <p:cNvPr id="8" name="Espace réservé du pied de page 7"/>
          <p:cNvSpPr>
            <a:spLocks noGrp="1"/>
          </p:cNvSpPr>
          <p:nvPr>
            <p:ph type="ftr" sz="quarter" idx="11"/>
          </p:nvPr>
        </p:nvSpPr>
        <p:spPr/>
        <p:txBody>
          <a:bodyPr/>
          <a:lstStyle>
            <a:extLst/>
          </a:lstStyle>
          <a:p>
            <a:endParaRPr lang="fr-FR"/>
          </a:p>
        </p:txBody>
      </p:sp>
      <p:sp>
        <p:nvSpPr>
          <p:cNvPr id="9" name="Espace réservé du numéro de diapositive 8"/>
          <p:cNvSpPr>
            <a:spLocks noGrp="1"/>
          </p:cNvSpPr>
          <p:nvPr>
            <p:ph type="sldNum" sz="quarter" idx="12"/>
          </p:nvPr>
        </p:nvSpPr>
        <p:spPr/>
        <p:txBody>
          <a:bodyPr/>
          <a:lstStyle>
            <a:extLst/>
          </a:lstStyle>
          <a:p>
            <a:fld id="{1EDC781A-1FBC-0244-84F7-23D5E9DE808E}" type="slidenum">
              <a:rPr lang="fr-FR" smtClean="0"/>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1435608" y="274320"/>
            <a:ext cx="7498080" cy="1143000"/>
          </a:xfrm>
        </p:spPr>
        <p:txBody>
          <a:bodyPr anchor="ctr"/>
          <a:lstStyle>
            <a:extLst/>
          </a:lstStyle>
          <a:p>
            <a:r>
              <a:rPr kumimoji="0" lang="fr-FR" smtClean="0"/>
              <a:t>Cliquez et modifiez le titre</a:t>
            </a:r>
            <a:endParaRPr kumimoji="0" lang="en-US"/>
          </a:p>
        </p:txBody>
      </p:sp>
      <p:sp>
        <p:nvSpPr>
          <p:cNvPr id="3" name="Espace réservé de la date 2"/>
          <p:cNvSpPr>
            <a:spLocks noGrp="1"/>
          </p:cNvSpPr>
          <p:nvPr>
            <p:ph type="dt" sz="half" idx="10"/>
          </p:nvPr>
        </p:nvSpPr>
        <p:spPr/>
        <p:txBody>
          <a:bodyPr/>
          <a:lstStyle>
            <a:extLst/>
          </a:lstStyle>
          <a:p>
            <a:fld id="{D2A56545-C570-1B49-AE4C-CA5DC2A59140}" type="datetime1">
              <a:rPr lang="fr-FR" smtClean="0"/>
              <a:t>17/02/2014</a:t>
            </a:fld>
            <a:endParaRPr lang="fr-FR"/>
          </a:p>
        </p:txBody>
      </p:sp>
      <p:sp>
        <p:nvSpPr>
          <p:cNvPr id="4" name="Espace réservé du pied de page 3"/>
          <p:cNvSpPr>
            <a:spLocks noGrp="1"/>
          </p:cNvSpPr>
          <p:nvPr>
            <p:ph type="ftr" sz="quarter" idx="11"/>
          </p:nvPr>
        </p:nvSpPr>
        <p:spPr/>
        <p:txBody>
          <a:bodyPr/>
          <a:lstStyle>
            <a:extLst/>
          </a:lstStyle>
          <a:p>
            <a:endParaRPr lang="fr-FR"/>
          </a:p>
        </p:txBody>
      </p:sp>
      <p:sp>
        <p:nvSpPr>
          <p:cNvPr id="5" name="Espace réservé du numéro de diapositive 4"/>
          <p:cNvSpPr>
            <a:spLocks noGrp="1"/>
          </p:cNvSpPr>
          <p:nvPr>
            <p:ph type="sldNum" sz="quarter" idx="12"/>
          </p:nvPr>
        </p:nvSpPr>
        <p:spPr/>
        <p:txBody>
          <a:bodyPr/>
          <a:lstStyle>
            <a:extLst/>
          </a:lstStyle>
          <a:p>
            <a:fld id="{1EDC781A-1FBC-0244-84F7-23D5E9DE808E}"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Espace réservé de la date 1"/>
          <p:cNvSpPr>
            <a:spLocks noGrp="1"/>
          </p:cNvSpPr>
          <p:nvPr>
            <p:ph type="dt" sz="half" idx="10"/>
          </p:nvPr>
        </p:nvSpPr>
        <p:spPr/>
        <p:txBody>
          <a:bodyPr/>
          <a:lstStyle>
            <a:extLst/>
          </a:lstStyle>
          <a:p>
            <a:fld id="{D1B83FDD-7E6F-1C49-BE18-20659CCBE59A}" type="datetime1">
              <a:rPr lang="fr-FR" smtClean="0"/>
              <a:t>17/02/2014</a:t>
            </a:fld>
            <a:endParaRPr lang="fr-FR"/>
          </a:p>
        </p:txBody>
      </p:sp>
      <p:sp>
        <p:nvSpPr>
          <p:cNvPr id="3" name="Espace réservé du pied de page 2"/>
          <p:cNvSpPr>
            <a:spLocks noGrp="1"/>
          </p:cNvSpPr>
          <p:nvPr>
            <p:ph type="ftr" sz="quarter" idx="11"/>
          </p:nvPr>
        </p:nvSpPr>
        <p:spPr/>
        <p:txBody>
          <a:bodyPr/>
          <a:lstStyle>
            <a:extLst/>
          </a:lstStyle>
          <a:p>
            <a:endParaRPr lang="fr-FR"/>
          </a:p>
        </p:txBody>
      </p:sp>
      <p:sp>
        <p:nvSpPr>
          <p:cNvPr id="4" name="Espace réservé du numéro de diapositive 3"/>
          <p:cNvSpPr>
            <a:spLocks noGrp="1"/>
          </p:cNvSpPr>
          <p:nvPr>
            <p:ph type="sldNum" sz="quarter" idx="12"/>
          </p:nvPr>
        </p:nvSpPr>
        <p:spPr/>
        <p:txBody>
          <a:bodyPr/>
          <a:lstStyle>
            <a:extLst/>
          </a:lstStyle>
          <a:p>
            <a:fld id="{1EDC781A-1FBC-0244-84F7-23D5E9DE808E}" type="slidenum">
              <a:rPr lang="fr-FR" smtClean="0"/>
              <a:t>‹N°›</a:t>
            </a:fld>
            <a:endParaRPr lang="fr-F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fr-FR" smtClean="0"/>
              <a:t>Cliquez et modifiez le titre</a:t>
            </a:r>
            <a:endParaRPr kumimoji="0" lang="en-US"/>
          </a:p>
        </p:txBody>
      </p:sp>
      <p:sp>
        <p:nvSpPr>
          <p:cNvPr id="3" name="Espace réservé du texte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extLst/>
          </a:lstStyle>
          <a:p>
            <a:fld id="{939A94E5-9C46-4F49-BFED-48659F81E536}" type="datetime1">
              <a:rPr lang="fr-FR" smtClean="0"/>
              <a:t>17/02/2014</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1EDC781A-1FBC-0244-84F7-23D5E9DE808E}" type="slidenum">
              <a:rPr lang="fr-FR" smtClean="0"/>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fr-FR" smtClean="0"/>
              <a:t>Cliquez et modifiez le titre</a:t>
            </a:r>
            <a:endParaRPr kumimoji="0" lang="en-US"/>
          </a:p>
        </p:txBody>
      </p:sp>
      <p:sp>
        <p:nvSpPr>
          <p:cNvPr id="5" name="Espace réservé de la date 4"/>
          <p:cNvSpPr>
            <a:spLocks noGrp="1"/>
          </p:cNvSpPr>
          <p:nvPr>
            <p:ph type="dt" sz="half" idx="10"/>
          </p:nvPr>
        </p:nvSpPr>
        <p:spPr/>
        <p:txBody>
          <a:bodyPr/>
          <a:lstStyle>
            <a:extLst/>
          </a:lstStyle>
          <a:p>
            <a:fld id="{8E1EDB5A-3FB8-4944-B50B-577E6B02E610}" type="datetime1">
              <a:rPr lang="fr-FR" smtClean="0"/>
              <a:t>17/02/2014</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1EDC781A-1FBC-0244-84F7-23D5E9DE808E}" type="slidenum">
              <a:rPr lang="fr-FR" smtClean="0"/>
              <a:t>‹N°›</a:t>
            </a:fld>
            <a:endParaRPr lang="fr-F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Espace réservé pour une image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fr-FR" smtClean="0"/>
              <a:t>Faire glisser l'image vers l'espace réservé ou cliquer sur l'icône pour l'ajouter</a:t>
            </a:r>
            <a:endParaRPr kumimoji="0" lang="en-US" dirty="0"/>
          </a:p>
        </p:txBody>
      </p:sp>
      <p:sp>
        <p:nvSpPr>
          <p:cNvPr id="9" name="Processu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Processu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Espace réservé du texte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fr-FR" smtClean="0"/>
              <a:t>Cliquez pour modifier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kumimoji="0" lang="fr-FR" smtClean="0"/>
              <a:t>Cliquez et modifiez le titre</a:t>
            </a:r>
            <a:endParaRPr kumimoji="0" lang="en-US"/>
          </a:p>
        </p:txBody>
      </p:sp>
      <p:sp>
        <p:nvSpPr>
          <p:cNvPr id="3" name="Espace réservé du texte vertical 2"/>
          <p:cNvSpPr>
            <a:spLocks noGrp="1"/>
          </p:cNvSpPr>
          <p:nvPr>
            <p:ph type="body" orient="vert" idx="1"/>
          </p:nvPr>
        </p:nvSpPr>
        <p:spPr/>
        <p:txBody>
          <a:bodyPr vert="eaVert"/>
          <a:lstStyle>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2E30FD14-E191-4940-A297-78C5F0BDD1A6}" type="datetime1">
              <a:rPr lang="fr-FR" smtClean="0"/>
              <a:t>17/02/2014</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1EDC781A-1FBC-0244-84F7-23D5E9DE808E}"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58000" y="274639"/>
            <a:ext cx="1828800" cy="5851525"/>
          </a:xfrm>
        </p:spPr>
        <p:txBody>
          <a:bodyPr vert="eaVert"/>
          <a:lstStyle>
            <a:extLst/>
          </a:lstStyle>
          <a:p>
            <a:r>
              <a:rPr kumimoji="0" lang="fr-FR" smtClean="0"/>
              <a:t>Cliquez et modifiez le titre</a:t>
            </a:r>
            <a:endParaRPr kumimoji="0" lang="en-US"/>
          </a:p>
        </p:txBody>
      </p:sp>
      <p:sp>
        <p:nvSpPr>
          <p:cNvPr id="3" name="Espace réservé du texte vertical 2"/>
          <p:cNvSpPr>
            <a:spLocks noGrp="1"/>
          </p:cNvSpPr>
          <p:nvPr>
            <p:ph type="body" orient="vert" idx="1"/>
          </p:nvPr>
        </p:nvSpPr>
        <p:spPr>
          <a:xfrm>
            <a:off x="1143000" y="274640"/>
            <a:ext cx="5562600" cy="5851525"/>
          </a:xfrm>
        </p:spPr>
        <p:txBody>
          <a:bodyPr vert="eaVert"/>
          <a:lstStyle>
            <a:extLs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8EC9AE4B-A78A-2E4A-9D07-4E11DFE43030}" type="datetime1">
              <a:rPr lang="fr-FR" smtClean="0"/>
              <a:t>17/02/2014</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1EDC781A-1FBC-0244-84F7-23D5E9DE808E}"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Secteurs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lipse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Bouée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Espace réservé du titre 4"/>
          <p:cNvSpPr>
            <a:spLocks noGrp="1"/>
          </p:cNvSpPr>
          <p:nvPr>
            <p:ph type="title"/>
          </p:nvPr>
        </p:nvSpPr>
        <p:spPr>
          <a:xfrm>
            <a:off x="1435608" y="274638"/>
            <a:ext cx="7498080" cy="1143000"/>
          </a:xfrm>
          <a:prstGeom prst="rect">
            <a:avLst/>
          </a:prstGeom>
        </p:spPr>
        <p:txBody>
          <a:bodyPr anchor="ctr">
            <a:normAutofit/>
          </a:bodyPr>
          <a:lstStyle>
            <a:extLst/>
          </a:lstStyle>
          <a:p>
            <a:r>
              <a:rPr kumimoji="0" lang="fr-FR" smtClean="0"/>
              <a:t>Cliquez et modifiez le titre</a:t>
            </a:r>
            <a:endParaRPr kumimoji="0" lang="en-US"/>
          </a:p>
        </p:txBody>
      </p:sp>
      <p:sp>
        <p:nvSpPr>
          <p:cNvPr id="9" name="Espace réservé du texte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24" name="Espace réservé de la date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47049480-07C1-8143-988E-7615006C87AA}" type="datetime1">
              <a:rPr lang="fr-FR" smtClean="0"/>
              <a:t>17/02/2014</a:t>
            </a:fld>
            <a:endParaRPr lang="fr-FR"/>
          </a:p>
        </p:txBody>
      </p:sp>
      <p:sp>
        <p:nvSpPr>
          <p:cNvPr id="10" name="Espace réservé du pied de page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fr-FR"/>
          </a:p>
        </p:txBody>
      </p:sp>
      <p:sp>
        <p:nvSpPr>
          <p:cNvPr id="22" name="Espace réservé du numéro de diapositive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EDC781A-1FBC-0244-84F7-23D5E9DE808E}" type="slidenum">
              <a:rPr lang="fr-FR" smtClean="0"/>
              <a:t>‹N°›</a:t>
            </a:fld>
            <a:endParaRPr lang="fr-F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hf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hyperlink" Target="mailto:c.contini@allize-plasturgi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645920" y="228600"/>
            <a:ext cx="7498080" cy="1143000"/>
          </a:xfrm>
        </p:spPr>
        <p:txBody>
          <a:bodyPr/>
          <a:lstStyle/>
          <a:p>
            <a:r>
              <a:rPr lang="fr-FR" dirty="0" smtClean="0"/>
              <a:t>Business Plan </a:t>
            </a:r>
            <a:endParaRPr lang="fr-FR" dirty="0"/>
          </a:p>
        </p:txBody>
      </p:sp>
      <p:sp>
        <p:nvSpPr>
          <p:cNvPr id="5" name="Espace réservé du numéro de diapositive 4"/>
          <p:cNvSpPr>
            <a:spLocks noGrp="1"/>
          </p:cNvSpPr>
          <p:nvPr>
            <p:ph type="sldNum" sz="quarter" idx="12"/>
          </p:nvPr>
        </p:nvSpPr>
        <p:spPr/>
        <p:txBody>
          <a:bodyPr/>
          <a:lstStyle/>
          <a:p>
            <a:fld id="{1EDC781A-1FBC-0244-84F7-23D5E9DE808E}" type="slidenum">
              <a:rPr lang="fr-FR" smtClean="0"/>
              <a:t>1</a:t>
            </a:fld>
            <a:endParaRPr lang="fr-FR"/>
          </a:p>
        </p:txBody>
      </p:sp>
      <p:pic>
        <p:nvPicPr>
          <p:cNvPr id="1029" name="Picture 5" descr="C:\Users\chc\AppData\Local\Microsoft\Windows\Temporary Internet Files\Content.IE5\KS9HBWJ8\MC900240389[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5920" y="1604095"/>
            <a:ext cx="6967728" cy="4701455"/>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4912" y="-1"/>
            <a:ext cx="2929088" cy="1162051"/>
          </a:xfrm>
          <a:prstGeom prst="rect">
            <a:avLst/>
          </a:prstGeom>
        </p:spPr>
      </p:pic>
      <p:pic>
        <p:nvPicPr>
          <p:cNvPr id="1030" name="Picture 6" descr="action 2013 cofinancées pa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68400" y="5845175"/>
            <a:ext cx="2336800" cy="92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35934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Business Plan </a:t>
            </a:r>
            <a:endParaRPr lang="fr-FR" dirty="0"/>
          </a:p>
        </p:txBody>
      </p:sp>
      <p:sp>
        <p:nvSpPr>
          <p:cNvPr id="7" name="Espace réservé du contenu 6"/>
          <p:cNvSpPr>
            <a:spLocks noGrp="1"/>
          </p:cNvSpPr>
          <p:nvPr>
            <p:ph idx="1"/>
          </p:nvPr>
        </p:nvSpPr>
        <p:spPr>
          <a:xfrm>
            <a:off x="1435608" y="1378056"/>
            <a:ext cx="7498080" cy="4800600"/>
          </a:xfrm>
        </p:spPr>
        <p:txBody>
          <a:bodyPr>
            <a:normAutofit fontScale="92500" lnSpcReduction="10000"/>
          </a:bodyPr>
          <a:lstStyle/>
          <a:p>
            <a:pPr marL="82296" indent="0">
              <a:buNone/>
            </a:pPr>
            <a:r>
              <a:rPr lang="fr-FR" dirty="0" smtClean="0"/>
              <a:t>Les étapes </a:t>
            </a:r>
          </a:p>
          <a:p>
            <a:pPr lvl="1"/>
            <a:r>
              <a:rPr lang="fr-FR" dirty="0" smtClean="0"/>
              <a:t>Analyse </a:t>
            </a:r>
            <a:r>
              <a:rPr lang="fr-FR" dirty="0" smtClean="0"/>
              <a:t>stratégique &amp; financière</a:t>
            </a:r>
          </a:p>
          <a:p>
            <a:pPr lvl="2"/>
            <a:r>
              <a:rPr lang="fr-FR" dirty="0" smtClean="0"/>
              <a:t>SWOT</a:t>
            </a:r>
          </a:p>
          <a:p>
            <a:pPr lvl="2"/>
            <a:r>
              <a:rPr lang="fr-FR" dirty="0" smtClean="0"/>
              <a:t>Analyse concurrentielle</a:t>
            </a:r>
          </a:p>
          <a:p>
            <a:pPr lvl="2"/>
            <a:r>
              <a:rPr lang="fr-FR" dirty="0" smtClean="0"/>
              <a:t>Orientation stratégique</a:t>
            </a:r>
          </a:p>
          <a:p>
            <a:pPr lvl="2"/>
            <a:r>
              <a:rPr lang="fr-FR" dirty="0" smtClean="0"/>
              <a:t>Analyse par activité du CAHT et marges</a:t>
            </a:r>
          </a:p>
          <a:p>
            <a:pPr lvl="1"/>
            <a:r>
              <a:rPr lang="fr-FR" dirty="0" smtClean="0"/>
              <a:t>Feuille de route</a:t>
            </a:r>
          </a:p>
          <a:p>
            <a:pPr lvl="2"/>
            <a:r>
              <a:rPr lang="fr-FR" dirty="0" smtClean="0"/>
              <a:t>Les étapes de la formalisation</a:t>
            </a:r>
          </a:p>
          <a:p>
            <a:pPr lvl="1"/>
            <a:r>
              <a:rPr lang="fr-FR" dirty="0" smtClean="0"/>
              <a:t>Budgets prévisionnels</a:t>
            </a:r>
          </a:p>
          <a:p>
            <a:pPr lvl="2"/>
            <a:r>
              <a:rPr lang="fr-FR" dirty="0" smtClean="0"/>
              <a:t>Par DAS </a:t>
            </a:r>
            <a:r>
              <a:rPr lang="fr-FR" dirty="0" smtClean="0"/>
              <a:t>(CA HT </a:t>
            </a:r>
            <a:r>
              <a:rPr lang="fr-FR" dirty="0" smtClean="0"/>
              <a:t>et marge)</a:t>
            </a:r>
          </a:p>
          <a:p>
            <a:pPr marL="402336" lvl="1" indent="0">
              <a:buNone/>
            </a:pPr>
            <a:endParaRPr lang="fr-FR" sz="1500" dirty="0" smtClean="0">
              <a:solidFill>
                <a:srgbClr val="FF0000"/>
              </a:solidFill>
              <a:ea typeface="Times New Roman"/>
              <a:cs typeface="Times New Roman"/>
            </a:endParaRPr>
          </a:p>
          <a:p>
            <a:pPr marL="402336" lvl="1" indent="0">
              <a:buNone/>
            </a:pPr>
            <a:r>
              <a:rPr lang="fr-FR" sz="1500" dirty="0" smtClean="0">
                <a:solidFill>
                  <a:srgbClr val="FF0000"/>
                </a:solidFill>
                <a:ea typeface="Times New Roman"/>
                <a:cs typeface="Times New Roman"/>
              </a:rPr>
              <a:t>Les </a:t>
            </a:r>
            <a:r>
              <a:rPr lang="fr-FR" sz="1500" dirty="0">
                <a:solidFill>
                  <a:srgbClr val="FF0000"/>
                </a:solidFill>
                <a:ea typeface="Times New Roman"/>
                <a:cs typeface="Times New Roman"/>
              </a:rPr>
              <a:t>diapositives ayant pour référence un outil pour mise en œuvre portent un logo </a:t>
            </a:r>
          </a:p>
          <a:p>
            <a:pPr lvl="1"/>
            <a:endParaRPr lang="fr-FR" dirty="0"/>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smtClean="0">
                <a:solidFill>
                  <a:schemeClr val="bg1">
                    <a:lumMod val="65000"/>
                  </a:schemeClr>
                </a:solidFill>
              </a:rPr>
              <a:t>Etape : </a:t>
            </a:r>
            <a:r>
              <a:rPr lang="fr-FR" sz="2400" b="1" dirty="0" smtClean="0">
                <a:solidFill>
                  <a:schemeClr val="bg1">
                    <a:lumMod val="65000"/>
                  </a:schemeClr>
                </a:solidFill>
              </a:rPr>
              <a:t>Les étapes</a:t>
            </a:r>
            <a:endParaRPr lang="fr-FR" sz="2400" b="1" dirty="0">
              <a:solidFill>
                <a:schemeClr val="bg1">
                  <a:lumMod val="65000"/>
                </a:schemeClr>
              </a:solidFill>
            </a:endParaRPr>
          </a:p>
        </p:txBody>
      </p:sp>
      <p:sp>
        <p:nvSpPr>
          <p:cNvPr id="9" name="Espace réservé du numéro de diapositive 8"/>
          <p:cNvSpPr>
            <a:spLocks noGrp="1"/>
          </p:cNvSpPr>
          <p:nvPr>
            <p:ph type="sldNum" sz="quarter" idx="12"/>
          </p:nvPr>
        </p:nvSpPr>
        <p:spPr/>
        <p:txBody>
          <a:bodyPr/>
          <a:lstStyle/>
          <a:p>
            <a:fld id="{1EDC781A-1FBC-0244-84F7-23D5E9DE808E}" type="slidenum">
              <a:rPr lang="fr-FR" smtClean="0"/>
              <a:t>2</a:t>
            </a:fld>
            <a:endParaRPr lang="fr-FR"/>
          </a:p>
        </p:txBody>
      </p:sp>
      <p:pic>
        <p:nvPicPr>
          <p:cNvPr id="6" name="Image 5"/>
          <p:cNvPicPr/>
          <p:nvPr/>
        </p:nvPicPr>
        <p:blipFill>
          <a:blip r:embed="rId3">
            <a:extLst>
              <a:ext uri="{28A0092B-C50C-407E-A947-70E740481C1C}">
                <a14:useLocalDpi xmlns:a14="http://schemas.microsoft.com/office/drawing/2010/main" val="0"/>
              </a:ext>
            </a:extLst>
          </a:blip>
          <a:srcRect/>
          <a:stretch>
            <a:fillRect/>
          </a:stretch>
        </p:blipFill>
        <p:spPr bwMode="auto">
          <a:xfrm>
            <a:off x="8074863" y="5434220"/>
            <a:ext cx="396769" cy="372217"/>
          </a:xfrm>
          <a:prstGeom prst="rect">
            <a:avLst/>
          </a:prstGeom>
          <a:noFill/>
          <a:ln>
            <a:noFill/>
          </a:ln>
        </p:spPr>
      </p:pic>
    </p:spTree>
    <p:extLst>
      <p:ext uri="{BB962C8B-B14F-4D97-AF65-F5344CB8AC3E}">
        <p14:creationId xmlns:p14="http://schemas.microsoft.com/office/powerpoint/2010/main" val="1921204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115568" y="863884"/>
            <a:ext cx="7498080" cy="1143000"/>
          </a:xfrm>
        </p:spPr>
        <p:txBody>
          <a:bodyPr/>
          <a:lstStyle/>
          <a:p>
            <a:r>
              <a:rPr lang="fr-FR" dirty="0" smtClean="0"/>
              <a:t>Proverbe chinois</a:t>
            </a:r>
            <a:endParaRPr lang="fr-FR" dirty="0"/>
          </a:p>
        </p:txBody>
      </p:sp>
      <p:sp>
        <p:nvSpPr>
          <p:cNvPr id="5" name="Espace réservé du numéro de diapositive 4"/>
          <p:cNvSpPr>
            <a:spLocks noGrp="1"/>
          </p:cNvSpPr>
          <p:nvPr>
            <p:ph type="sldNum" sz="quarter" idx="12"/>
          </p:nvPr>
        </p:nvSpPr>
        <p:spPr/>
        <p:txBody>
          <a:bodyPr/>
          <a:lstStyle/>
          <a:p>
            <a:fld id="{1EDC781A-1FBC-0244-84F7-23D5E9DE808E}" type="slidenum">
              <a:rPr lang="fr-FR" smtClean="0"/>
              <a:t>3</a:t>
            </a:fld>
            <a:endParaRPr lang="fr-FR"/>
          </a:p>
        </p:txBody>
      </p:sp>
      <p:sp>
        <p:nvSpPr>
          <p:cNvPr id="4" name="Espace réservé du contenu 1"/>
          <p:cNvSpPr>
            <a:spLocks noGrp="1"/>
          </p:cNvSpPr>
          <p:nvPr>
            <p:ph idx="1"/>
          </p:nvPr>
        </p:nvSpPr>
        <p:spPr>
          <a:xfrm>
            <a:off x="1270137" y="2460446"/>
            <a:ext cx="7521598" cy="3410949"/>
          </a:xfrm>
        </p:spPr>
        <p:txBody>
          <a:bodyPr/>
          <a:lstStyle/>
          <a:p>
            <a:pPr marL="0" indent="0" eaLnBrk="1" hangingPunct="1">
              <a:buFont typeface="Symbol" charset="0"/>
              <a:buNone/>
            </a:pPr>
            <a:r>
              <a:rPr lang="fr-FR" dirty="0">
                <a:latin typeface="Candara" charset="0"/>
              </a:rPr>
              <a:t>« La valeur d’un général réside dans sa </a:t>
            </a:r>
            <a:r>
              <a:rPr lang="fr-FR" b="1" dirty="0">
                <a:latin typeface="Candara" charset="0"/>
              </a:rPr>
              <a:t>stratégie et sa feuille de route </a:t>
            </a:r>
            <a:r>
              <a:rPr lang="fr-FR" dirty="0">
                <a:latin typeface="Candara" charset="0"/>
              </a:rPr>
              <a:t>et non dans son courage et sa seule volonté »</a:t>
            </a:r>
          </a:p>
          <a:p>
            <a:pPr marL="0" indent="0" eaLnBrk="1" hangingPunct="1">
              <a:buFont typeface="Symbol" charset="0"/>
              <a:buNone/>
            </a:pPr>
            <a:endParaRPr lang="fr-FR" dirty="0">
              <a:latin typeface="Candara" charset="0"/>
            </a:endParaRPr>
          </a:p>
        </p:txBody>
      </p:sp>
    </p:spTree>
    <p:extLst>
      <p:ext uri="{BB962C8B-B14F-4D97-AF65-F5344CB8AC3E}">
        <p14:creationId xmlns:p14="http://schemas.microsoft.com/office/powerpoint/2010/main" val="32495190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35608" y="0"/>
            <a:ext cx="7498080" cy="1143000"/>
          </a:xfrm>
        </p:spPr>
        <p:txBody>
          <a:bodyPr>
            <a:normAutofit/>
          </a:bodyPr>
          <a:lstStyle/>
          <a:p>
            <a:r>
              <a:rPr lang="fr-FR" dirty="0" smtClean="0"/>
              <a:t>Business Plan – </a:t>
            </a:r>
            <a:r>
              <a:rPr lang="fr-FR" sz="2700" dirty="0" smtClean="0"/>
              <a:t>Quelques principes</a:t>
            </a:r>
            <a:endParaRPr lang="fr-FR" sz="2700" dirty="0"/>
          </a:p>
        </p:txBody>
      </p:sp>
      <p:sp>
        <p:nvSpPr>
          <p:cNvPr id="7" name="Espace réservé du contenu 6"/>
          <p:cNvSpPr>
            <a:spLocks noGrp="1"/>
          </p:cNvSpPr>
          <p:nvPr>
            <p:ph idx="1"/>
          </p:nvPr>
        </p:nvSpPr>
        <p:spPr/>
        <p:txBody>
          <a:bodyPr>
            <a:normAutofit fontScale="62500" lnSpcReduction="20000"/>
          </a:bodyPr>
          <a:lstStyle/>
          <a:p>
            <a:pPr marL="82296" indent="0">
              <a:buNone/>
            </a:pPr>
            <a:r>
              <a:rPr lang="fr-FR" dirty="0" smtClean="0"/>
              <a:t>Le porteur du projet (dirigeant ou son représentant) doit :</a:t>
            </a:r>
          </a:p>
          <a:p>
            <a:pPr marL="82296" indent="0">
              <a:buNone/>
            </a:pPr>
            <a:endParaRPr lang="fr-FR" dirty="0" smtClean="0"/>
          </a:p>
          <a:p>
            <a:pPr marL="82296" indent="0">
              <a:buNone/>
            </a:pPr>
            <a:r>
              <a:rPr lang="fr-FR" dirty="0"/>
              <a:t>	</a:t>
            </a:r>
            <a:r>
              <a:rPr lang="fr-FR" dirty="0" smtClean="0"/>
              <a:t>* Etre </a:t>
            </a:r>
            <a:r>
              <a:rPr lang="fr-FR" dirty="0" smtClean="0"/>
              <a:t>le rédacteur du projet</a:t>
            </a:r>
          </a:p>
          <a:p>
            <a:pPr marL="82296" indent="0">
              <a:buNone/>
            </a:pPr>
            <a:r>
              <a:rPr lang="fr-FR" sz="2300" i="1" dirty="0" smtClean="0">
                <a:solidFill>
                  <a:srgbClr val="0000FF"/>
                </a:solidFill>
              </a:rPr>
              <a:t>(la meilleure manière de s’impliquer dans toutes les phases et </a:t>
            </a:r>
            <a:r>
              <a:rPr lang="fr-FR" sz="2300" i="1" dirty="0" smtClean="0">
                <a:solidFill>
                  <a:srgbClr val="0000FF"/>
                </a:solidFill>
              </a:rPr>
              <a:t>de pouvoir </a:t>
            </a:r>
            <a:r>
              <a:rPr lang="fr-FR" sz="2300" i="1" dirty="0" smtClean="0">
                <a:solidFill>
                  <a:srgbClr val="0000FF"/>
                </a:solidFill>
              </a:rPr>
              <a:t>exposer aux financeurs et collaborateurs les avantages à suivre ce projet)</a:t>
            </a:r>
          </a:p>
          <a:p>
            <a:pPr marL="82296" indent="0">
              <a:buNone/>
            </a:pPr>
            <a:endParaRPr lang="fr-FR" dirty="0">
              <a:solidFill>
                <a:srgbClr val="0000FF"/>
              </a:solidFill>
            </a:endParaRPr>
          </a:p>
          <a:p>
            <a:pPr marL="82296" indent="0">
              <a:buNone/>
            </a:pPr>
            <a:r>
              <a:rPr lang="fr-FR" dirty="0" smtClean="0"/>
              <a:t>	</a:t>
            </a:r>
            <a:r>
              <a:rPr lang="fr-FR" dirty="0" smtClean="0"/>
              <a:t>* Impliquer </a:t>
            </a:r>
            <a:r>
              <a:rPr lang="fr-FR" dirty="0" smtClean="0"/>
              <a:t>ses collaborateurs ou associés</a:t>
            </a:r>
          </a:p>
          <a:p>
            <a:pPr marL="82296" indent="0">
              <a:buNone/>
            </a:pPr>
            <a:r>
              <a:rPr lang="fr-FR" sz="2300" i="1" dirty="0" smtClean="0">
                <a:solidFill>
                  <a:srgbClr val="0000FF"/>
                </a:solidFill>
              </a:rPr>
              <a:t>(dès le </a:t>
            </a:r>
            <a:r>
              <a:rPr lang="fr-FR" sz="2300" i="1" dirty="0" smtClean="0">
                <a:solidFill>
                  <a:srgbClr val="0000FF"/>
                </a:solidFill>
              </a:rPr>
              <a:t>projet, partager </a:t>
            </a:r>
            <a:r>
              <a:rPr lang="fr-FR" sz="2300" i="1" dirty="0" smtClean="0">
                <a:solidFill>
                  <a:srgbClr val="0000FF"/>
                </a:solidFill>
              </a:rPr>
              <a:t>ses </a:t>
            </a:r>
            <a:r>
              <a:rPr lang="fr-FR" sz="2300" i="1" dirty="0" smtClean="0">
                <a:solidFill>
                  <a:srgbClr val="0000FF"/>
                </a:solidFill>
              </a:rPr>
              <a:t>idées, </a:t>
            </a:r>
            <a:r>
              <a:rPr lang="fr-FR" sz="2300" i="1" dirty="0" smtClean="0">
                <a:solidFill>
                  <a:srgbClr val="0000FF"/>
                </a:solidFill>
              </a:rPr>
              <a:t>répondre à des </a:t>
            </a:r>
            <a:r>
              <a:rPr lang="fr-FR" sz="2300" i="1" dirty="0" smtClean="0">
                <a:solidFill>
                  <a:srgbClr val="0000FF"/>
                </a:solidFill>
              </a:rPr>
              <a:t>objections</a:t>
            </a:r>
            <a:r>
              <a:rPr lang="fr-FR" sz="2300" i="1" dirty="0" smtClean="0">
                <a:solidFill>
                  <a:srgbClr val="0000FF"/>
                </a:solidFill>
              </a:rPr>
              <a:t>, lancer une analyse complémentaire, convaincre, sont des atouts pour réussir en phase de réalisation)</a:t>
            </a:r>
            <a:endParaRPr lang="fr-FR" sz="2300" dirty="0" smtClean="0"/>
          </a:p>
          <a:p>
            <a:pPr marL="82296" indent="0">
              <a:buNone/>
            </a:pPr>
            <a:endParaRPr lang="fr-FR" dirty="0"/>
          </a:p>
          <a:p>
            <a:pPr marL="82296" indent="0">
              <a:buNone/>
            </a:pPr>
            <a:r>
              <a:rPr lang="fr-FR" dirty="0" smtClean="0"/>
              <a:t>	</a:t>
            </a:r>
            <a:r>
              <a:rPr lang="fr-FR" dirty="0" smtClean="0"/>
              <a:t>* Intégrer </a:t>
            </a:r>
            <a:r>
              <a:rPr lang="fr-FR" dirty="0" smtClean="0"/>
              <a:t>son comptable, un consultant, un avocat</a:t>
            </a:r>
          </a:p>
          <a:p>
            <a:pPr marL="82296" indent="0">
              <a:buNone/>
            </a:pPr>
            <a:r>
              <a:rPr lang="fr-FR" sz="2300" i="1" dirty="0" smtClean="0">
                <a:solidFill>
                  <a:srgbClr val="0000FF"/>
                </a:solidFill>
              </a:rPr>
              <a:t>(un avis externe sans passion ni intérêt permet de confronter ses informations, renforcer des convictions, obtenir des données que l’entreprise ne possède pas toujours )</a:t>
            </a:r>
            <a:endParaRPr lang="fr-FR" sz="2300" dirty="0"/>
          </a:p>
          <a:p>
            <a:pPr marL="82296" indent="0">
              <a:buNone/>
            </a:pPr>
            <a:endParaRPr lang="fr-FR" sz="2300" dirty="0"/>
          </a:p>
          <a:p>
            <a:pPr marL="82296" indent="0">
              <a:buNone/>
            </a:pPr>
            <a:endParaRPr lang="fr-FR" dirty="0" smtClean="0"/>
          </a:p>
          <a:p>
            <a:pPr marL="82296" indent="0">
              <a:buNone/>
            </a:pPr>
            <a:endParaRPr lang="fr-FR" dirty="0"/>
          </a:p>
          <a:p>
            <a:pPr marL="82296" indent="0">
              <a:buNone/>
            </a:pPr>
            <a:r>
              <a:rPr lang="fr-FR" dirty="0" smtClean="0"/>
              <a:t>	</a:t>
            </a:r>
            <a:endParaRPr lang="fr-FR" dirty="0"/>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smtClean="0">
                <a:solidFill>
                  <a:schemeClr val="bg1">
                    <a:lumMod val="65000"/>
                  </a:schemeClr>
                </a:solidFill>
              </a:rPr>
              <a:t>Etape : </a:t>
            </a:r>
            <a:r>
              <a:rPr lang="fr-FR" sz="2400" b="1" dirty="0" smtClean="0">
                <a:solidFill>
                  <a:schemeClr val="bg1">
                    <a:lumMod val="65000"/>
                  </a:schemeClr>
                </a:solidFill>
              </a:rPr>
              <a:t>Introduction</a:t>
            </a:r>
            <a:endParaRPr lang="fr-FR" sz="2400" b="1" dirty="0">
              <a:solidFill>
                <a:schemeClr val="bg1">
                  <a:lumMod val="65000"/>
                </a:schemeClr>
              </a:solidFill>
            </a:endParaRPr>
          </a:p>
        </p:txBody>
      </p:sp>
      <p:sp>
        <p:nvSpPr>
          <p:cNvPr id="3" name="Espace réservé du numéro de diapositive 2"/>
          <p:cNvSpPr>
            <a:spLocks noGrp="1"/>
          </p:cNvSpPr>
          <p:nvPr>
            <p:ph type="sldNum" sz="quarter" idx="12"/>
          </p:nvPr>
        </p:nvSpPr>
        <p:spPr/>
        <p:txBody>
          <a:bodyPr/>
          <a:lstStyle/>
          <a:p>
            <a:fld id="{1EDC781A-1FBC-0244-84F7-23D5E9DE808E}" type="slidenum">
              <a:rPr lang="fr-FR" smtClean="0"/>
              <a:t>4</a:t>
            </a:fld>
            <a:endParaRPr lang="fr-FR"/>
          </a:p>
        </p:txBody>
      </p:sp>
    </p:spTree>
    <p:extLst>
      <p:ext uri="{BB962C8B-B14F-4D97-AF65-F5344CB8AC3E}">
        <p14:creationId xmlns:p14="http://schemas.microsoft.com/office/powerpoint/2010/main" val="366263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35608" y="0"/>
            <a:ext cx="7498080" cy="1143000"/>
          </a:xfrm>
        </p:spPr>
        <p:txBody>
          <a:bodyPr>
            <a:normAutofit/>
          </a:bodyPr>
          <a:lstStyle/>
          <a:p>
            <a:r>
              <a:rPr lang="fr-FR" dirty="0" smtClean="0"/>
              <a:t>Business Plan – </a:t>
            </a:r>
            <a:r>
              <a:rPr lang="fr-FR" sz="2800" dirty="0" smtClean="0"/>
              <a:t>Présentation </a:t>
            </a:r>
            <a:endParaRPr lang="fr-FR" sz="2800" dirty="0"/>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a:solidFill>
                  <a:schemeClr val="bg1">
                    <a:lumMod val="65000"/>
                  </a:schemeClr>
                </a:solidFill>
              </a:rPr>
              <a:t>Etape : </a:t>
            </a:r>
            <a:r>
              <a:rPr lang="fr-FR" sz="2400" b="1" dirty="0">
                <a:solidFill>
                  <a:schemeClr val="bg1">
                    <a:lumMod val="65000"/>
                  </a:schemeClr>
                </a:solidFill>
              </a:rPr>
              <a:t>Introduction</a:t>
            </a:r>
            <a:endParaRPr lang="fr-FR" sz="2400" b="1" dirty="0">
              <a:solidFill>
                <a:schemeClr val="bg1">
                  <a:lumMod val="65000"/>
                </a:schemeClr>
              </a:solidFill>
            </a:endParaRPr>
          </a:p>
        </p:txBody>
      </p:sp>
      <p:sp>
        <p:nvSpPr>
          <p:cNvPr id="34" name="AutoShape 4"/>
          <p:cNvSpPr>
            <a:spLocks noChangeArrowheads="1"/>
          </p:cNvSpPr>
          <p:nvPr/>
        </p:nvSpPr>
        <p:spPr bwMode="auto">
          <a:xfrm>
            <a:off x="4235607" y="1512441"/>
            <a:ext cx="2142049" cy="1511300"/>
          </a:xfrm>
          <a:prstGeom prst="flowChartMultidocument">
            <a:avLst/>
          </a:prstGeom>
          <a:solidFill>
            <a:schemeClr val="accent2">
              <a:alpha val="57001"/>
            </a:schemeClr>
          </a:solidFill>
          <a:ln w="9525">
            <a:solidFill>
              <a:srgbClr val="99CC00"/>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r>
              <a:rPr lang="fr-FR" sz="1400" b="1" dirty="0">
                <a:cs typeface="+mn-cs"/>
              </a:rPr>
              <a:t>Business Plan</a:t>
            </a:r>
          </a:p>
        </p:txBody>
      </p:sp>
      <p:cxnSp>
        <p:nvCxnSpPr>
          <p:cNvPr id="10" name="Connecteur en angle 9"/>
          <p:cNvCxnSpPr/>
          <p:nvPr/>
        </p:nvCxnSpPr>
        <p:spPr>
          <a:xfrm rot="10800000" flipV="1">
            <a:off x="3562707" y="2093421"/>
            <a:ext cx="672901" cy="625611"/>
          </a:xfrm>
          <a:prstGeom prst="bentConnector3">
            <a:avLst>
              <a:gd name="adj1" fmla="val 50000"/>
            </a:avLst>
          </a:prstGeom>
          <a:ln>
            <a:tailEnd type="arrow"/>
          </a:ln>
        </p:spPr>
        <p:style>
          <a:lnRef idx="2">
            <a:schemeClr val="accent1"/>
          </a:lnRef>
          <a:fillRef idx="0">
            <a:schemeClr val="accent1"/>
          </a:fillRef>
          <a:effectRef idx="1">
            <a:schemeClr val="accent1"/>
          </a:effectRef>
          <a:fontRef idx="minor">
            <a:schemeClr val="tx1"/>
          </a:fontRef>
        </p:style>
      </p:cxnSp>
      <p:sp>
        <p:nvSpPr>
          <p:cNvPr id="20" name="ZoneTexte 19"/>
          <p:cNvSpPr txBox="1"/>
          <p:nvPr/>
        </p:nvSpPr>
        <p:spPr>
          <a:xfrm>
            <a:off x="1420657" y="2511802"/>
            <a:ext cx="2142049" cy="338554"/>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fr-FR" sz="1600" dirty="0" smtClean="0"/>
              <a:t>Description du projet</a:t>
            </a:r>
            <a:endParaRPr lang="fr-FR" sz="1600" dirty="0"/>
          </a:p>
        </p:txBody>
      </p:sp>
      <p:sp>
        <p:nvSpPr>
          <p:cNvPr id="36" name="ZoneTexte 35"/>
          <p:cNvSpPr txBox="1"/>
          <p:nvPr/>
        </p:nvSpPr>
        <p:spPr>
          <a:xfrm>
            <a:off x="4235607" y="3333538"/>
            <a:ext cx="2142049" cy="338554"/>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fr-FR" sz="1600" dirty="0" smtClean="0"/>
              <a:t>Stratégie </a:t>
            </a:r>
            <a:endParaRPr lang="fr-FR" sz="1600" dirty="0"/>
          </a:p>
        </p:txBody>
      </p:sp>
      <p:cxnSp>
        <p:nvCxnSpPr>
          <p:cNvPr id="23" name="Connecteur en angle 22"/>
          <p:cNvCxnSpPr/>
          <p:nvPr/>
        </p:nvCxnSpPr>
        <p:spPr>
          <a:xfrm rot="16200000" flipH="1">
            <a:off x="5106948" y="3020067"/>
            <a:ext cx="475292" cy="151650"/>
          </a:xfrm>
          <a:prstGeom prst="bentConnector3">
            <a:avLst/>
          </a:prstGeom>
          <a:ln>
            <a:tailEnd type="arrow"/>
          </a:ln>
        </p:spPr>
        <p:style>
          <a:lnRef idx="2">
            <a:schemeClr val="accent1"/>
          </a:lnRef>
          <a:fillRef idx="0">
            <a:schemeClr val="accent1"/>
          </a:fillRef>
          <a:effectRef idx="1">
            <a:schemeClr val="accent1"/>
          </a:effectRef>
          <a:fontRef idx="minor">
            <a:schemeClr val="tx1"/>
          </a:fontRef>
        </p:style>
      </p:cxnSp>
      <p:sp>
        <p:nvSpPr>
          <p:cNvPr id="38" name="ZoneTexte 37"/>
          <p:cNvSpPr txBox="1"/>
          <p:nvPr/>
        </p:nvSpPr>
        <p:spPr>
          <a:xfrm>
            <a:off x="6719620" y="3382810"/>
            <a:ext cx="2142049" cy="338554"/>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fr-FR" sz="1600" dirty="0" smtClean="0"/>
              <a:t>Plan de Financement </a:t>
            </a:r>
            <a:endParaRPr lang="fr-FR" sz="1600" dirty="0"/>
          </a:p>
        </p:txBody>
      </p:sp>
      <p:cxnSp>
        <p:nvCxnSpPr>
          <p:cNvPr id="39" name="Connecteur droit avec flèche 38"/>
          <p:cNvCxnSpPr/>
          <p:nvPr/>
        </p:nvCxnSpPr>
        <p:spPr>
          <a:xfrm flipH="1">
            <a:off x="4415740" y="3672092"/>
            <a:ext cx="18956" cy="2381932"/>
          </a:xfrm>
          <a:prstGeom prst="straightConnector1">
            <a:avLst/>
          </a:prstGeom>
          <a:ln>
            <a:headEnd type="oval"/>
            <a:tailEnd type="oval"/>
          </a:ln>
        </p:spPr>
        <p:style>
          <a:lnRef idx="3">
            <a:schemeClr val="accent3"/>
          </a:lnRef>
          <a:fillRef idx="0">
            <a:schemeClr val="accent3"/>
          </a:fillRef>
          <a:effectRef idx="2">
            <a:schemeClr val="accent3"/>
          </a:effectRef>
          <a:fontRef idx="minor">
            <a:schemeClr val="tx1"/>
          </a:fontRef>
        </p:style>
      </p:cxnSp>
      <p:sp>
        <p:nvSpPr>
          <p:cNvPr id="40" name="ZoneTexte 39"/>
          <p:cNvSpPr txBox="1"/>
          <p:nvPr/>
        </p:nvSpPr>
        <p:spPr>
          <a:xfrm>
            <a:off x="4434696" y="4177197"/>
            <a:ext cx="1461255"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fr-FR" dirty="0" smtClean="0"/>
              <a:t>Analyse </a:t>
            </a:r>
            <a:endParaRPr lang="fr-FR" dirty="0"/>
          </a:p>
        </p:txBody>
      </p:sp>
      <p:sp>
        <p:nvSpPr>
          <p:cNvPr id="41" name="ZoneTexte 40"/>
          <p:cNvSpPr txBox="1"/>
          <p:nvPr/>
        </p:nvSpPr>
        <p:spPr>
          <a:xfrm>
            <a:off x="4434696" y="4860417"/>
            <a:ext cx="1461255"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fr-FR" dirty="0" smtClean="0"/>
              <a:t>Orientation</a:t>
            </a:r>
            <a:endParaRPr lang="fr-FR" dirty="0"/>
          </a:p>
        </p:txBody>
      </p:sp>
      <p:sp>
        <p:nvSpPr>
          <p:cNvPr id="43" name="ZoneTexte 42"/>
          <p:cNvSpPr txBox="1"/>
          <p:nvPr/>
        </p:nvSpPr>
        <p:spPr>
          <a:xfrm>
            <a:off x="4415740" y="5500026"/>
            <a:ext cx="1461255"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fr-FR" dirty="0" smtClean="0"/>
              <a:t>Orientation</a:t>
            </a:r>
            <a:endParaRPr lang="fr-FR" dirty="0"/>
          </a:p>
        </p:txBody>
      </p:sp>
      <p:cxnSp>
        <p:nvCxnSpPr>
          <p:cNvPr id="44" name="Connecteur en angle 43"/>
          <p:cNvCxnSpPr/>
          <p:nvPr/>
        </p:nvCxnSpPr>
        <p:spPr>
          <a:xfrm rot="16200000" flipH="1">
            <a:off x="6041572" y="2555131"/>
            <a:ext cx="969824" cy="672020"/>
          </a:xfrm>
          <a:prstGeom prst="bentConnector3">
            <a:avLst>
              <a:gd name="adj1" fmla="val 50000"/>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3" name="Connecteur en angle 52"/>
          <p:cNvCxnSpPr/>
          <p:nvPr/>
        </p:nvCxnSpPr>
        <p:spPr>
          <a:xfrm rot="10800000" flipV="1">
            <a:off x="3562706" y="2832875"/>
            <a:ext cx="672901" cy="625611"/>
          </a:xfrm>
          <a:prstGeom prst="bentConnector3">
            <a:avLst>
              <a:gd name="adj1" fmla="val 50000"/>
            </a:avLst>
          </a:prstGeom>
          <a:ln>
            <a:tailEnd type="arrow"/>
          </a:ln>
        </p:spPr>
        <p:style>
          <a:lnRef idx="2">
            <a:schemeClr val="accent1"/>
          </a:lnRef>
          <a:fillRef idx="0">
            <a:schemeClr val="accent1"/>
          </a:fillRef>
          <a:effectRef idx="1">
            <a:schemeClr val="accent1"/>
          </a:effectRef>
          <a:fontRef idx="minor">
            <a:schemeClr val="tx1"/>
          </a:fontRef>
        </p:style>
      </p:cxnSp>
      <p:sp>
        <p:nvSpPr>
          <p:cNvPr id="54" name="ZoneTexte 53"/>
          <p:cNvSpPr txBox="1"/>
          <p:nvPr/>
        </p:nvSpPr>
        <p:spPr>
          <a:xfrm>
            <a:off x="1420657" y="3333538"/>
            <a:ext cx="2142049" cy="338554"/>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fr-FR" sz="1600" dirty="0" smtClean="0"/>
              <a:t>Aspects juridiques </a:t>
            </a:r>
            <a:endParaRPr lang="fr-FR" sz="1600" dirty="0"/>
          </a:p>
        </p:txBody>
      </p:sp>
      <p:cxnSp>
        <p:nvCxnSpPr>
          <p:cNvPr id="55" name="Connecteur en angle 54"/>
          <p:cNvCxnSpPr/>
          <p:nvPr/>
        </p:nvCxnSpPr>
        <p:spPr>
          <a:xfrm rot="5400000">
            <a:off x="2416783" y="3283742"/>
            <a:ext cx="2196878" cy="1421718"/>
          </a:xfrm>
          <a:prstGeom prst="bentConnector3">
            <a:avLst>
              <a:gd name="adj1" fmla="val 50000"/>
            </a:avLst>
          </a:prstGeom>
          <a:ln>
            <a:tailEnd type="arrow"/>
          </a:ln>
        </p:spPr>
        <p:style>
          <a:lnRef idx="2">
            <a:schemeClr val="accent1"/>
          </a:lnRef>
          <a:fillRef idx="0">
            <a:schemeClr val="accent1"/>
          </a:fillRef>
          <a:effectRef idx="1">
            <a:schemeClr val="accent1"/>
          </a:effectRef>
          <a:fontRef idx="minor">
            <a:schemeClr val="tx1"/>
          </a:fontRef>
        </p:style>
      </p:cxnSp>
      <p:sp>
        <p:nvSpPr>
          <p:cNvPr id="60" name="ZoneTexte 59"/>
          <p:cNvSpPr txBox="1"/>
          <p:nvPr/>
        </p:nvSpPr>
        <p:spPr>
          <a:xfrm>
            <a:off x="1420657" y="5133737"/>
            <a:ext cx="2142049" cy="33855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r>
              <a:rPr lang="fr-FR" sz="1600" dirty="0" smtClean="0"/>
              <a:t>Plan opérationnel</a:t>
            </a:r>
            <a:endParaRPr lang="fr-FR" sz="1600" dirty="0"/>
          </a:p>
        </p:txBody>
      </p:sp>
      <p:sp>
        <p:nvSpPr>
          <p:cNvPr id="61" name="Espace réservé du numéro de diapositive 60"/>
          <p:cNvSpPr>
            <a:spLocks noGrp="1"/>
          </p:cNvSpPr>
          <p:nvPr>
            <p:ph type="sldNum" sz="quarter" idx="12"/>
          </p:nvPr>
        </p:nvSpPr>
        <p:spPr/>
        <p:txBody>
          <a:bodyPr/>
          <a:lstStyle/>
          <a:p>
            <a:fld id="{1EDC781A-1FBC-0244-84F7-23D5E9DE808E}" type="slidenum">
              <a:rPr lang="fr-FR" smtClean="0"/>
              <a:t>5</a:t>
            </a:fld>
            <a:endParaRPr lang="fr-FR"/>
          </a:p>
        </p:txBody>
      </p:sp>
    </p:spTree>
    <p:extLst>
      <p:ext uri="{BB962C8B-B14F-4D97-AF65-F5344CB8AC3E}">
        <p14:creationId xmlns:p14="http://schemas.microsoft.com/office/powerpoint/2010/main" val="7178892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35608" y="0"/>
            <a:ext cx="7498080" cy="1143000"/>
          </a:xfrm>
        </p:spPr>
        <p:txBody>
          <a:bodyPr>
            <a:normAutofit/>
          </a:bodyPr>
          <a:lstStyle/>
          <a:p>
            <a:r>
              <a:rPr lang="fr-FR" dirty="0" smtClean="0"/>
              <a:t>Business Plan – </a:t>
            </a:r>
            <a:r>
              <a:rPr lang="fr-FR" sz="2700" dirty="0" smtClean="0"/>
              <a:t>Quelques principes</a:t>
            </a:r>
            <a:endParaRPr lang="fr-FR" sz="2700" dirty="0"/>
          </a:p>
        </p:txBody>
      </p:sp>
      <p:sp>
        <p:nvSpPr>
          <p:cNvPr id="7" name="Espace réservé du contenu 6"/>
          <p:cNvSpPr>
            <a:spLocks noGrp="1"/>
          </p:cNvSpPr>
          <p:nvPr>
            <p:ph idx="1"/>
          </p:nvPr>
        </p:nvSpPr>
        <p:spPr>
          <a:xfrm>
            <a:off x="1435608" y="1237789"/>
            <a:ext cx="7498080" cy="3594986"/>
          </a:xfrm>
        </p:spPr>
        <p:txBody>
          <a:bodyPr>
            <a:normAutofit fontScale="62500" lnSpcReduction="20000"/>
          </a:bodyPr>
          <a:lstStyle/>
          <a:p>
            <a:pPr marL="82296" indent="0">
              <a:buNone/>
            </a:pPr>
            <a:r>
              <a:rPr lang="fr-FR" dirty="0" smtClean="0"/>
              <a:t>En règle générale, un nouveau projet implique une prise de </a:t>
            </a:r>
            <a:r>
              <a:rPr lang="fr-FR" dirty="0" smtClean="0"/>
              <a:t>risques, </a:t>
            </a:r>
            <a:r>
              <a:rPr lang="fr-FR" dirty="0" smtClean="0"/>
              <a:t>qui doit être </a:t>
            </a:r>
            <a:r>
              <a:rPr lang="fr-FR" dirty="0" smtClean="0"/>
              <a:t>maitrisée, </a:t>
            </a:r>
            <a:r>
              <a:rPr lang="fr-FR" dirty="0" smtClean="0"/>
              <a:t>car elle entraîne des conséquences pour :</a:t>
            </a:r>
          </a:p>
          <a:p>
            <a:pPr marL="82296" indent="0">
              <a:buNone/>
            </a:pPr>
            <a:r>
              <a:rPr lang="fr-FR" dirty="0"/>
              <a:t>	</a:t>
            </a:r>
            <a:endParaRPr lang="fr-FR" dirty="0" smtClean="0"/>
          </a:p>
          <a:p>
            <a:r>
              <a:rPr lang="fr-FR" dirty="0"/>
              <a:t>	</a:t>
            </a:r>
            <a:r>
              <a:rPr lang="fr-FR" dirty="0" smtClean="0"/>
              <a:t>soi-même</a:t>
            </a:r>
          </a:p>
          <a:p>
            <a:r>
              <a:rPr lang="fr-FR" dirty="0"/>
              <a:t>	</a:t>
            </a:r>
            <a:r>
              <a:rPr lang="fr-FR" dirty="0" smtClean="0"/>
              <a:t>sa famille</a:t>
            </a:r>
          </a:p>
          <a:p>
            <a:r>
              <a:rPr lang="fr-FR" dirty="0"/>
              <a:t>	</a:t>
            </a:r>
            <a:r>
              <a:rPr lang="fr-FR" dirty="0" smtClean="0"/>
              <a:t>ses collaborateurs</a:t>
            </a:r>
          </a:p>
          <a:p>
            <a:r>
              <a:rPr lang="fr-FR" dirty="0"/>
              <a:t>	</a:t>
            </a:r>
            <a:r>
              <a:rPr lang="fr-FR" dirty="0" smtClean="0"/>
              <a:t>ses financiers</a:t>
            </a:r>
          </a:p>
          <a:p>
            <a:pPr marL="82296" indent="0">
              <a:buNone/>
            </a:pPr>
            <a:endParaRPr lang="fr-FR" dirty="0" smtClean="0"/>
          </a:p>
          <a:p>
            <a:pPr marL="82296" indent="0">
              <a:buNone/>
            </a:pPr>
            <a:r>
              <a:rPr lang="fr-FR" dirty="0" smtClean="0"/>
              <a:t>	</a:t>
            </a:r>
          </a:p>
          <a:p>
            <a:pPr marL="82296" indent="0">
              <a:buNone/>
            </a:pPr>
            <a:r>
              <a:rPr lang="fr-FR" dirty="0"/>
              <a:t>	</a:t>
            </a:r>
            <a:endParaRPr lang="fr-FR" dirty="0" smtClean="0"/>
          </a:p>
          <a:p>
            <a:pPr marL="82296" indent="0">
              <a:buNone/>
            </a:pPr>
            <a:r>
              <a:rPr lang="fr-FR" dirty="0"/>
              <a:t>	</a:t>
            </a:r>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a:solidFill>
                  <a:schemeClr val="bg1">
                    <a:lumMod val="65000"/>
                  </a:schemeClr>
                </a:solidFill>
              </a:rPr>
              <a:t>Etape : </a:t>
            </a:r>
            <a:r>
              <a:rPr lang="fr-FR" sz="2400" b="1" dirty="0">
                <a:solidFill>
                  <a:schemeClr val="bg1">
                    <a:lumMod val="65000"/>
                  </a:schemeClr>
                </a:solidFill>
              </a:rPr>
              <a:t>Introduction</a:t>
            </a:r>
            <a:endParaRPr lang="fr-FR" sz="2400" b="1" dirty="0">
              <a:solidFill>
                <a:schemeClr val="bg1">
                  <a:lumMod val="65000"/>
                </a:schemeClr>
              </a:solidFill>
            </a:endParaRPr>
          </a:p>
        </p:txBody>
      </p:sp>
      <p:grpSp>
        <p:nvGrpSpPr>
          <p:cNvPr id="6" name="Grouper 5"/>
          <p:cNvGrpSpPr/>
          <p:nvPr/>
        </p:nvGrpSpPr>
        <p:grpSpPr>
          <a:xfrm>
            <a:off x="1746010" y="4058228"/>
            <a:ext cx="1554447" cy="871985"/>
            <a:chOff x="1630195" y="3677897"/>
            <a:chExt cx="1554447" cy="871985"/>
          </a:xfrm>
          <a:solidFill>
            <a:srgbClr val="7030A0"/>
          </a:solidFill>
        </p:grpSpPr>
        <p:sp>
          <p:nvSpPr>
            <p:cNvPr id="3" name="Flèche à angle droit 2"/>
            <p:cNvSpPr/>
            <p:nvPr/>
          </p:nvSpPr>
          <p:spPr>
            <a:xfrm rot="5400000">
              <a:off x="1971426" y="3336666"/>
              <a:ext cx="871985" cy="1554447"/>
            </a:xfrm>
            <a:prstGeom prst="bentUpArrow">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        </a:t>
              </a:r>
              <a:endParaRPr lang="fr-FR" dirty="0"/>
            </a:p>
          </p:txBody>
        </p:sp>
        <p:sp>
          <p:nvSpPr>
            <p:cNvPr id="5" name="ZoneTexte 4"/>
            <p:cNvSpPr txBox="1"/>
            <p:nvPr/>
          </p:nvSpPr>
          <p:spPr>
            <a:xfrm>
              <a:off x="1630195" y="4192292"/>
              <a:ext cx="1421754" cy="338554"/>
            </a:xfrm>
            <a:prstGeom prst="rect">
              <a:avLst/>
            </a:prstGeom>
            <a:grpFill/>
          </p:spPr>
          <p:txBody>
            <a:bodyPr wrap="square" rtlCol="0">
              <a:spAutoFit/>
            </a:bodyPr>
            <a:lstStyle/>
            <a:p>
              <a:r>
                <a:rPr lang="fr-FR" sz="1600" b="1" dirty="0" smtClean="0">
                  <a:solidFill>
                    <a:srgbClr val="FFFFFF"/>
                  </a:solidFill>
                </a:rPr>
                <a:t>connaissanc</a:t>
              </a:r>
              <a:r>
                <a:rPr lang="fr-FR" sz="1600" dirty="0" smtClean="0">
                  <a:solidFill>
                    <a:srgbClr val="FFFFFF"/>
                  </a:solidFill>
                </a:rPr>
                <a:t>e</a:t>
              </a:r>
              <a:endParaRPr lang="fr-FR" sz="1600" dirty="0">
                <a:solidFill>
                  <a:srgbClr val="FFFFFF"/>
                </a:solidFill>
              </a:endParaRPr>
            </a:p>
          </p:txBody>
        </p:sp>
      </p:grpSp>
      <p:sp>
        <p:nvSpPr>
          <p:cNvPr id="9" name="Arrondir un rectangle avec un coin diagonal 8"/>
          <p:cNvSpPr/>
          <p:nvPr/>
        </p:nvSpPr>
        <p:spPr>
          <a:xfrm>
            <a:off x="4439877" y="3783398"/>
            <a:ext cx="3279426" cy="392857"/>
          </a:xfrm>
          <a:prstGeom prst="round2Diag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      Clients </a:t>
            </a:r>
            <a:endParaRPr lang="fr-FR" dirty="0"/>
          </a:p>
        </p:txBody>
      </p:sp>
      <p:sp>
        <p:nvSpPr>
          <p:cNvPr id="10" name="Arrondir un rectangle avec un coin diagonal 9"/>
          <p:cNvSpPr/>
          <p:nvPr/>
        </p:nvSpPr>
        <p:spPr>
          <a:xfrm>
            <a:off x="4439877" y="4358960"/>
            <a:ext cx="3279426" cy="306012"/>
          </a:xfrm>
          <a:prstGeom prst="round2Diag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Concurrents </a:t>
            </a:r>
            <a:endParaRPr lang="fr-FR" dirty="0"/>
          </a:p>
        </p:txBody>
      </p:sp>
      <p:sp>
        <p:nvSpPr>
          <p:cNvPr id="11" name="Arrondir un rectangle avec un coin diagonal 10"/>
          <p:cNvSpPr/>
          <p:nvPr/>
        </p:nvSpPr>
        <p:spPr>
          <a:xfrm>
            <a:off x="4439877" y="4832775"/>
            <a:ext cx="3279426" cy="306012"/>
          </a:xfrm>
          <a:prstGeom prst="round2Diag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Fournisseurs</a:t>
            </a:r>
            <a:endParaRPr lang="fr-FR" dirty="0"/>
          </a:p>
        </p:txBody>
      </p:sp>
      <p:sp>
        <p:nvSpPr>
          <p:cNvPr id="12" name="Arrondir un rectangle avec un coin diagonal 11"/>
          <p:cNvSpPr/>
          <p:nvPr/>
        </p:nvSpPr>
        <p:spPr>
          <a:xfrm>
            <a:off x="4439877" y="5360818"/>
            <a:ext cx="3279426" cy="306012"/>
          </a:xfrm>
          <a:prstGeom prst="round2Diag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Ressources </a:t>
            </a:r>
            <a:r>
              <a:rPr lang="fr-FR" dirty="0" smtClean="0"/>
              <a:t>complémentaires</a:t>
            </a:r>
            <a:endParaRPr lang="fr-FR" dirty="0"/>
          </a:p>
        </p:txBody>
      </p:sp>
      <p:sp>
        <p:nvSpPr>
          <p:cNvPr id="14" name="Espace réservé du numéro de diapositive 13"/>
          <p:cNvSpPr>
            <a:spLocks noGrp="1"/>
          </p:cNvSpPr>
          <p:nvPr>
            <p:ph type="sldNum" sz="quarter" idx="12"/>
          </p:nvPr>
        </p:nvSpPr>
        <p:spPr/>
        <p:txBody>
          <a:bodyPr/>
          <a:lstStyle/>
          <a:p>
            <a:fld id="{1EDC781A-1FBC-0244-84F7-23D5E9DE808E}" type="slidenum">
              <a:rPr lang="fr-FR" smtClean="0"/>
              <a:t>6</a:t>
            </a:fld>
            <a:endParaRPr lang="fr-FR"/>
          </a:p>
        </p:txBody>
      </p:sp>
      <p:sp>
        <p:nvSpPr>
          <p:cNvPr id="4" name="Accolade ouvrante 3"/>
          <p:cNvSpPr/>
          <p:nvPr/>
        </p:nvSpPr>
        <p:spPr>
          <a:xfrm>
            <a:off x="3448049" y="3558002"/>
            <a:ext cx="687027" cy="2290348"/>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fr-FR"/>
          </a:p>
        </p:txBody>
      </p:sp>
    </p:spTree>
    <p:extLst>
      <p:ext uri="{BB962C8B-B14F-4D97-AF65-F5344CB8AC3E}">
        <p14:creationId xmlns:p14="http://schemas.microsoft.com/office/powerpoint/2010/main" val="26618574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35608" y="0"/>
            <a:ext cx="7498080" cy="1143000"/>
          </a:xfrm>
        </p:spPr>
        <p:txBody>
          <a:bodyPr>
            <a:normAutofit/>
          </a:bodyPr>
          <a:lstStyle/>
          <a:p>
            <a:r>
              <a:rPr lang="fr-FR" dirty="0" smtClean="0"/>
              <a:t>Business Plan – </a:t>
            </a:r>
            <a:r>
              <a:rPr lang="fr-FR" sz="2700" dirty="0" smtClean="0"/>
              <a:t>Quelques principes</a:t>
            </a:r>
            <a:endParaRPr lang="fr-FR" sz="2700" dirty="0"/>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a:solidFill>
                  <a:schemeClr val="bg1">
                    <a:lumMod val="65000"/>
                  </a:schemeClr>
                </a:solidFill>
              </a:rPr>
              <a:t>Etape : </a:t>
            </a:r>
            <a:r>
              <a:rPr lang="fr-FR" sz="2400" b="1" dirty="0">
                <a:solidFill>
                  <a:schemeClr val="bg1">
                    <a:lumMod val="65000"/>
                  </a:schemeClr>
                </a:solidFill>
              </a:rPr>
              <a:t>Introduction</a:t>
            </a:r>
            <a:endParaRPr lang="fr-FR" sz="2400" b="1" dirty="0">
              <a:solidFill>
                <a:schemeClr val="bg1">
                  <a:lumMod val="65000"/>
                </a:schemeClr>
              </a:solidFill>
            </a:endParaRPr>
          </a:p>
        </p:txBody>
      </p:sp>
      <p:grpSp>
        <p:nvGrpSpPr>
          <p:cNvPr id="6" name="Grouper 5"/>
          <p:cNvGrpSpPr/>
          <p:nvPr/>
        </p:nvGrpSpPr>
        <p:grpSpPr>
          <a:xfrm>
            <a:off x="1630195" y="3516110"/>
            <a:ext cx="1554447" cy="871986"/>
            <a:chOff x="1630195" y="3677897"/>
            <a:chExt cx="1554447" cy="871985"/>
          </a:xfrm>
          <a:solidFill>
            <a:srgbClr val="7030A0"/>
          </a:solidFill>
        </p:grpSpPr>
        <p:sp>
          <p:nvSpPr>
            <p:cNvPr id="3" name="Flèche à angle droit 2"/>
            <p:cNvSpPr/>
            <p:nvPr/>
          </p:nvSpPr>
          <p:spPr>
            <a:xfrm rot="5400000">
              <a:off x="1971426" y="3336666"/>
              <a:ext cx="871985" cy="1554447"/>
            </a:xfrm>
            <a:prstGeom prst="bentUpArrow">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        </a:t>
              </a:r>
              <a:endParaRPr lang="fr-FR" dirty="0"/>
            </a:p>
          </p:txBody>
        </p:sp>
        <p:sp>
          <p:nvSpPr>
            <p:cNvPr id="5" name="ZoneTexte 4"/>
            <p:cNvSpPr txBox="1"/>
            <p:nvPr/>
          </p:nvSpPr>
          <p:spPr>
            <a:xfrm>
              <a:off x="1630195" y="4173412"/>
              <a:ext cx="1421754" cy="338554"/>
            </a:xfrm>
            <a:prstGeom prst="rect">
              <a:avLst/>
            </a:prstGeom>
            <a:grpFill/>
          </p:spPr>
          <p:txBody>
            <a:bodyPr wrap="square" rtlCol="0">
              <a:spAutoFit/>
            </a:bodyPr>
            <a:lstStyle/>
            <a:p>
              <a:r>
                <a:rPr lang="fr-FR" sz="1600" b="1" dirty="0" smtClean="0">
                  <a:solidFill>
                    <a:srgbClr val="FFFFFF"/>
                  </a:solidFill>
                </a:rPr>
                <a:t>connaissanc</a:t>
              </a:r>
              <a:r>
                <a:rPr lang="fr-FR" sz="1600" dirty="0" smtClean="0">
                  <a:solidFill>
                    <a:srgbClr val="FFFFFF"/>
                  </a:solidFill>
                </a:rPr>
                <a:t>e</a:t>
              </a:r>
              <a:endParaRPr lang="fr-FR" sz="1600" dirty="0">
                <a:solidFill>
                  <a:srgbClr val="FFFFFF"/>
                </a:solidFill>
              </a:endParaRPr>
            </a:p>
          </p:txBody>
        </p:sp>
      </p:grpSp>
      <p:sp>
        <p:nvSpPr>
          <p:cNvPr id="9" name="Arrondir un rectangle avec un coin diagonal 8"/>
          <p:cNvSpPr/>
          <p:nvPr/>
        </p:nvSpPr>
        <p:spPr>
          <a:xfrm>
            <a:off x="3601677" y="3889044"/>
            <a:ext cx="4966528" cy="369678"/>
          </a:xfrm>
          <a:prstGeom prst="round2DiagRect">
            <a:avLst/>
          </a:prstGeom>
          <a:solidFill>
            <a:srgbClr val="7030A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Clients </a:t>
            </a:r>
            <a:endParaRPr lang="fr-FR" dirty="0"/>
          </a:p>
        </p:txBody>
      </p:sp>
      <p:cxnSp>
        <p:nvCxnSpPr>
          <p:cNvPr id="14" name="Connecteur droit avec flèche 13"/>
          <p:cNvCxnSpPr/>
          <p:nvPr/>
        </p:nvCxnSpPr>
        <p:spPr>
          <a:xfrm>
            <a:off x="4075584" y="4258722"/>
            <a:ext cx="0" cy="2911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5" name="Rogner un rectangle à un seul coin 14"/>
          <p:cNvSpPr/>
          <p:nvPr/>
        </p:nvSpPr>
        <p:spPr>
          <a:xfrm>
            <a:off x="2521175" y="4602856"/>
            <a:ext cx="1933533" cy="284368"/>
          </a:xfrm>
          <a:prstGeom prst="snip1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A qui vendre ?</a:t>
            </a:r>
            <a:endParaRPr lang="fr-FR" dirty="0"/>
          </a:p>
        </p:txBody>
      </p:sp>
      <p:cxnSp>
        <p:nvCxnSpPr>
          <p:cNvPr id="17" name="Connecteur droit avec flèche 16"/>
          <p:cNvCxnSpPr/>
          <p:nvPr/>
        </p:nvCxnSpPr>
        <p:spPr>
          <a:xfrm>
            <a:off x="2655369" y="4887224"/>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8" name="Rectangle 17"/>
          <p:cNvSpPr/>
          <p:nvPr/>
        </p:nvSpPr>
        <p:spPr>
          <a:xfrm>
            <a:off x="1687814" y="5270281"/>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Be to Be</a:t>
            </a:r>
            <a:endParaRPr lang="fr-FR" dirty="0"/>
          </a:p>
        </p:txBody>
      </p:sp>
      <p:sp>
        <p:nvSpPr>
          <p:cNvPr id="19" name="Rectangle 18"/>
          <p:cNvSpPr/>
          <p:nvPr/>
        </p:nvSpPr>
        <p:spPr>
          <a:xfrm>
            <a:off x="2976124" y="5270281"/>
            <a:ext cx="132693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collectivités</a:t>
            </a:r>
            <a:endParaRPr lang="fr-FR" dirty="0"/>
          </a:p>
        </p:txBody>
      </p:sp>
      <p:cxnSp>
        <p:nvCxnSpPr>
          <p:cNvPr id="22" name="Connecteur droit avec flèche 21"/>
          <p:cNvCxnSpPr/>
          <p:nvPr/>
        </p:nvCxnSpPr>
        <p:spPr>
          <a:xfrm>
            <a:off x="2657620" y="5584628"/>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3" name="Rectangle 22"/>
          <p:cNvSpPr/>
          <p:nvPr/>
        </p:nvSpPr>
        <p:spPr>
          <a:xfrm>
            <a:off x="2399816" y="5967685"/>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Directs </a:t>
            </a:r>
            <a:endParaRPr lang="fr-FR" dirty="0"/>
          </a:p>
        </p:txBody>
      </p:sp>
      <p:sp>
        <p:nvSpPr>
          <p:cNvPr id="24" name="Rectangle 23"/>
          <p:cNvSpPr/>
          <p:nvPr/>
        </p:nvSpPr>
        <p:spPr>
          <a:xfrm>
            <a:off x="2416521" y="6427446"/>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Indirects </a:t>
            </a:r>
            <a:endParaRPr lang="fr-FR" dirty="0"/>
          </a:p>
        </p:txBody>
      </p:sp>
      <p:sp>
        <p:nvSpPr>
          <p:cNvPr id="25" name="Rogner un rectangle à un seul coin 24"/>
          <p:cNvSpPr/>
          <p:nvPr/>
        </p:nvSpPr>
        <p:spPr>
          <a:xfrm>
            <a:off x="4739802" y="4598956"/>
            <a:ext cx="2236082" cy="347558"/>
          </a:xfrm>
          <a:prstGeom prst="snip1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Comment vendre ?</a:t>
            </a:r>
            <a:endParaRPr lang="fr-FR" dirty="0"/>
          </a:p>
        </p:txBody>
      </p:sp>
      <p:cxnSp>
        <p:nvCxnSpPr>
          <p:cNvPr id="26" name="Connecteur droit avec flèche 25"/>
          <p:cNvCxnSpPr/>
          <p:nvPr/>
        </p:nvCxnSpPr>
        <p:spPr>
          <a:xfrm>
            <a:off x="5839262" y="4922714"/>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7" name="Rectangle 26"/>
          <p:cNvSpPr/>
          <p:nvPr/>
        </p:nvSpPr>
        <p:spPr>
          <a:xfrm>
            <a:off x="4739802" y="5305772"/>
            <a:ext cx="2436269" cy="33404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Commerciaux internes</a:t>
            </a:r>
            <a:endParaRPr lang="fr-FR" dirty="0"/>
          </a:p>
        </p:txBody>
      </p:sp>
      <p:sp>
        <p:nvSpPr>
          <p:cNvPr id="28" name="Rectangle 27"/>
          <p:cNvSpPr/>
          <p:nvPr/>
        </p:nvSpPr>
        <p:spPr>
          <a:xfrm>
            <a:off x="4739802" y="5866649"/>
            <a:ext cx="2491636"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Agents </a:t>
            </a:r>
            <a:endParaRPr lang="fr-FR" dirty="0"/>
          </a:p>
        </p:txBody>
      </p:sp>
      <p:sp>
        <p:nvSpPr>
          <p:cNvPr id="29" name="Rogner un rectangle à un seul coin 28"/>
          <p:cNvSpPr/>
          <p:nvPr/>
        </p:nvSpPr>
        <p:spPr>
          <a:xfrm>
            <a:off x="7376411" y="4598956"/>
            <a:ext cx="1561517" cy="351458"/>
          </a:xfrm>
          <a:prstGeom prst="snip1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Où vendre ?</a:t>
            </a:r>
            <a:endParaRPr lang="fr-FR" dirty="0"/>
          </a:p>
        </p:txBody>
      </p:sp>
      <p:cxnSp>
        <p:nvCxnSpPr>
          <p:cNvPr id="30" name="Connecteur droit avec flèche 29"/>
          <p:cNvCxnSpPr/>
          <p:nvPr/>
        </p:nvCxnSpPr>
        <p:spPr>
          <a:xfrm>
            <a:off x="5839262" y="4258722"/>
            <a:ext cx="0" cy="2911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Connecteur droit avec flèche 30"/>
          <p:cNvCxnSpPr/>
          <p:nvPr/>
        </p:nvCxnSpPr>
        <p:spPr>
          <a:xfrm>
            <a:off x="8341481" y="4258722"/>
            <a:ext cx="0" cy="2911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2" name="Rectangle 31"/>
          <p:cNvSpPr/>
          <p:nvPr/>
        </p:nvSpPr>
        <p:spPr>
          <a:xfrm>
            <a:off x="7582482" y="5342407"/>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France </a:t>
            </a:r>
            <a:endParaRPr lang="fr-FR" dirty="0"/>
          </a:p>
        </p:txBody>
      </p:sp>
      <p:sp>
        <p:nvSpPr>
          <p:cNvPr id="33" name="Rectangle 32"/>
          <p:cNvSpPr/>
          <p:nvPr/>
        </p:nvSpPr>
        <p:spPr>
          <a:xfrm>
            <a:off x="7582482" y="5865368"/>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Europe</a:t>
            </a:r>
            <a:endParaRPr lang="fr-FR" dirty="0"/>
          </a:p>
        </p:txBody>
      </p:sp>
      <p:sp>
        <p:nvSpPr>
          <p:cNvPr id="34" name="Rectangle 33"/>
          <p:cNvSpPr/>
          <p:nvPr/>
        </p:nvSpPr>
        <p:spPr>
          <a:xfrm>
            <a:off x="7582482" y="6400552"/>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Monde  </a:t>
            </a:r>
            <a:endParaRPr lang="fr-FR" dirty="0"/>
          </a:p>
        </p:txBody>
      </p:sp>
      <p:cxnSp>
        <p:nvCxnSpPr>
          <p:cNvPr id="35" name="Connecteur droit avec flèche 34"/>
          <p:cNvCxnSpPr/>
          <p:nvPr/>
        </p:nvCxnSpPr>
        <p:spPr>
          <a:xfrm>
            <a:off x="8157170" y="4922715"/>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6" name="Connecteur droit avec flèche 35"/>
          <p:cNvCxnSpPr/>
          <p:nvPr/>
        </p:nvCxnSpPr>
        <p:spPr>
          <a:xfrm>
            <a:off x="3338543" y="5584628"/>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8" name="ZoneTexte 37"/>
          <p:cNvSpPr txBox="1"/>
          <p:nvPr/>
        </p:nvSpPr>
        <p:spPr>
          <a:xfrm>
            <a:off x="1075402" y="1038709"/>
            <a:ext cx="7858286" cy="2585323"/>
          </a:xfrm>
          <a:prstGeom prst="rect">
            <a:avLst/>
          </a:prstGeom>
          <a:noFill/>
        </p:spPr>
        <p:txBody>
          <a:bodyPr wrap="square" rtlCol="0">
            <a:spAutoFit/>
          </a:bodyPr>
          <a:lstStyle/>
          <a:p>
            <a:r>
              <a:rPr lang="fr-FR" dirty="0" smtClean="0"/>
              <a:t>Nous sommes dans une</a:t>
            </a:r>
            <a:r>
              <a:rPr lang="fr-FR" baseline="0" dirty="0" smtClean="0"/>
              <a:t> économie de marché où l’offre est généralement supérieure à la demande depuis une vingtaine d’année </a:t>
            </a:r>
            <a:r>
              <a:rPr lang="fr-FR" baseline="0" dirty="0" smtClean="0"/>
              <a:t>,et </a:t>
            </a:r>
            <a:r>
              <a:rPr lang="fr-FR" baseline="0" dirty="0" smtClean="0"/>
              <a:t>tout nouveau produit aussi innovant </a:t>
            </a:r>
            <a:r>
              <a:rPr lang="fr-FR" baseline="0" dirty="0" smtClean="0"/>
              <a:t>soit-il, </a:t>
            </a:r>
            <a:r>
              <a:rPr lang="fr-FR" baseline="0" dirty="0" smtClean="0"/>
              <a:t>doit répondre à un besoin de consommation </a:t>
            </a:r>
            <a:r>
              <a:rPr lang="fr-FR" baseline="0" dirty="0" smtClean="0"/>
              <a:t>(sauf </a:t>
            </a:r>
            <a:r>
              <a:rPr lang="fr-FR" baseline="0" dirty="0" smtClean="0"/>
              <a:t>à créer le </a:t>
            </a:r>
            <a:r>
              <a:rPr lang="fr-FR" baseline="0" dirty="0" smtClean="0"/>
              <a:t>besoin,</a:t>
            </a:r>
            <a:r>
              <a:rPr lang="fr-FR" dirty="0" smtClean="0"/>
              <a:t> </a:t>
            </a:r>
            <a:r>
              <a:rPr lang="fr-FR" baseline="0" dirty="0" smtClean="0"/>
              <a:t>mais il s’agit d’une situation exceptionnelle </a:t>
            </a:r>
            <a:r>
              <a:rPr lang="fr-FR" baseline="0" dirty="0" smtClean="0"/>
              <a:t>pour une </a:t>
            </a:r>
            <a:r>
              <a:rPr lang="fr-FR" baseline="0" dirty="0" smtClean="0"/>
              <a:t>PME). </a:t>
            </a:r>
            <a:r>
              <a:rPr lang="fr-FR" baseline="0" dirty="0" smtClean="0"/>
              <a:t>La PME profitera </a:t>
            </a:r>
            <a:r>
              <a:rPr lang="fr-FR" dirty="0"/>
              <a:t>en général des </a:t>
            </a:r>
            <a:r>
              <a:rPr lang="fr-FR" baseline="0" dirty="0" smtClean="0"/>
              <a:t>tendances de marché </a:t>
            </a:r>
            <a:r>
              <a:rPr lang="fr-FR" baseline="0" dirty="0" smtClean="0"/>
              <a:t>pour positionner </a:t>
            </a:r>
            <a:r>
              <a:rPr lang="fr-FR" baseline="0" dirty="0" smtClean="0"/>
              <a:t>son produit ou un nouveau service.</a:t>
            </a:r>
          </a:p>
          <a:p>
            <a:r>
              <a:rPr lang="fr-FR" baseline="0" dirty="0" smtClean="0"/>
              <a:t>Le poids des clients potentiels (nombre de consommateurs, valeur du produit acceptée) sera l’une des clés de la </a:t>
            </a:r>
            <a:r>
              <a:rPr lang="fr-FR" baseline="0" dirty="0" smtClean="0"/>
              <a:t>réussite, </a:t>
            </a:r>
            <a:r>
              <a:rPr lang="fr-FR" baseline="0" dirty="0" smtClean="0"/>
              <a:t>mais encore </a:t>
            </a:r>
            <a:r>
              <a:rPr lang="fr-FR" baseline="0" dirty="0" smtClean="0"/>
              <a:t>faut-il </a:t>
            </a:r>
            <a:r>
              <a:rPr lang="fr-FR" baseline="0" dirty="0" smtClean="0"/>
              <a:t>prévoir les réseaux de </a:t>
            </a:r>
            <a:r>
              <a:rPr lang="fr-FR" baseline="0" dirty="0" smtClean="0"/>
              <a:t>distribution </a:t>
            </a:r>
            <a:r>
              <a:rPr lang="fr-FR" baseline="0" dirty="0" smtClean="0"/>
              <a:t>pour atteindre ces clients et faire connaître le </a:t>
            </a:r>
            <a:r>
              <a:rPr lang="fr-FR" baseline="0" dirty="0" smtClean="0"/>
              <a:t>produit,</a:t>
            </a:r>
            <a:endParaRPr lang="fr-FR" dirty="0"/>
          </a:p>
        </p:txBody>
      </p:sp>
      <p:sp>
        <p:nvSpPr>
          <p:cNvPr id="39" name="Espace réservé du numéro de diapositive 38"/>
          <p:cNvSpPr>
            <a:spLocks noGrp="1"/>
          </p:cNvSpPr>
          <p:nvPr>
            <p:ph type="sldNum" sz="quarter" idx="12"/>
          </p:nvPr>
        </p:nvSpPr>
        <p:spPr/>
        <p:txBody>
          <a:bodyPr/>
          <a:lstStyle/>
          <a:p>
            <a:fld id="{1EDC781A-1FBC-0244-84F7-23D5E9DE808E}" type="slidenum">
              <a:rPr lang="fr-FR" smtClean="0"/>
              <a:t>7</a:t>
            </a:fld>
            <a:endParaRPr lang="fr-FR"/>
          </a:p>
        </p:txBody>
      </p:sp>
      <p:cxnSp>
        <p:nvCxnSpPr>
          <p:cNvPr id="37" name="Connecteur droit avec flèche 36"/>
          <p:cNvCxnSpPr/>
          <p:nvPr/>
        </p:nvCxnSpPr>
        <p:spPr>
          <a:xfrm>
            <a:off x="3601677" y="4887224"/>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203825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35608" y="0"/>
            <a:ext cx="7498080" cy="1143000"/>
          </a:xfrm>
        </p:spPr>
        <p:txBody>
          <a:bodyPr>
            <a:normAutofit/>
          </a:bodyPr>
          <a:lstStyle/>
          <a:p>
            <a:r>
              <a:rPr lang="fr-FR" dirty="0" smtClean="0"/>
              <a:t>Business Plan – </a:t>
            </a:r>
            <a:r>
              <a:rPr lang="fr-FR" sz="2700" dirty="0" smtClean="0"/>
              <a:t>Quelques principes</a:t>
            </a:r>
            <a:endParaRPr lang="fr-FR" sz="2700" dirty="0"/>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a:solidFill>
                  <a:schemeClr val="bg1">
                    <a:lumMod val="65000"/>
                  </a:schemeClr>
                </a:solidFill>
              </a:rPr>
              <a:t>Etape : </a:t>
            </a:r>
            <a:r>
              <a:rPr lang="fr-FR" sz="2400" b="1" dirty="0">
                <a:solidFill>
                  <a:schemeClr val="bg1">
                    <a:lumMod val="65000"/>
                  </a:schemeClr>
                </a:solidFill>
              </a:rPr>
              <a:t>Introduction</a:t>
            </a:r>
            <a:endParaRPr lang="fr-FR" sz="2400" b="1" dirty="0">
              <a:solidFill>
                <a:schemeClr val="bg1">
                  <a:lumMod val="65000"/>
                </a:schemeClr>
              </a:solidFill>
            </a:endParaRPr>
          </a:p>
        </p:txBody>
      </p:sp>
      <p:grpSp>
        <p:nvGrpSpPr>
          <p:cNvPr id="6" name="Grouper 5"/>
          <p:cNvGrpSpPr/>
          <p:nvPr/>
        </p:nvGrpSpPr>
        <p:grpSpPr>
          <a:xfrm>
            <a:off x="1687814" y="3409916"/>
            <a:ext cx="1554447" cy="871985"/>
            <a:chOff x="1630195" y="3677897"/>
            <a:chExt cx="1554447" cy="871985"/>
          </a:xfrm>
          <a:solidFill>
            <a:srgbClr val="7030A0"/>
          </a:solidFill>
        </p:grpSpPr>
        <p:sp>
          <p:nvSpPr>
            <p:cNvPr id="3" name="Flèche à angle droit 2"/>
            <p:cNvSpPr/>
            <p:nvPr/>
          </p:nvSpPr>
          <p:spPr>
            <a:xfrm rot="5400000">
              <a:off x="1971426" y="3336666"/>
              <a:ext cx="871985" cy="1554447"/>
            </a:xfrm>
            <a:prstGeom prst="bentUpArrow">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        </a:t>
              </a:r>
              <a:endParaRPr lang="fr-FR" dirty="0"/>
            </a:p>
          </p:txBody>
        </p:sp>
        <p:sp>
          <p:nvSpPr>
            <p:cNvPr id="5" name="ZoneTexte 4"/>
            <p:cNvSpPr txBox="1"/>
            <p:nvPr/>
          </p:nvSpPr>
          <p:spPr>
            <a:xfrm>
              <a:off x="1630195" y="4173412"/>
              <a:ext cx="1421754" cy="338554"/>
            </a:xfrm>
            <a:prstGeom prst="rect">
              <a:avLst/>
            </a:prstGeom>
            <a:grpFill/>
          </p:spPr>
          <p:txBody>
            <a:bodyPr wrap="square" rtlCol="0">
              <a:spAutoFit/>
            </a:bodyPr>
            <a:lstStyle/>
            <a:p>
              <a:r>
                <a:rPr lang="fr-FR" sz="1600" b="1" dirty="0" smtClean="0">
                  <a:solidFill>
                    <a:srgbClr val="FFFFFF"/>
                  </a:solidFill>
                </a:rPr>
                <a:t>connaissanc</a:t>
              </a:r>
              <a:r>
                <a:rPr lang="fr-FR" sz="1600" dirty="0" smtClean="0">
                  <a:solidFill>
                    <a:srgbClr val="FFFFFF"/>
                  </a:solidFill>
                </a:rPr>
                <a:t>e</a:t>
              </a:r>
              <a:endParaRPr lang="fr-FR" sz="1600" dirty="0">
                <a:solidFill>
                  <a:srgbClr val="FFFFFF"/>
                </a:solidFill>
              </a:endParaRPr>
            </a:p>
          </p:txBody>
        </p:sp>
      </p:grpSp>
      <p:sp>
        <p:nvSpPr>
          <p:cNvPr id="9" name="Arrondir un rectangle avec un coin diagonal 8"/>
          <p:cNvSpPr/>
          <p:nvPr/>
        </p:nvSpPr>
        <p:spPr>
          <a:xfrm>
            <a:off x="3601677" y="3889044"/>
            <a:ext cx="4966528" cy="369678"/>
          </a:xfrm>
          <a:prstGeom prst="round2DiagRect">
            <a:avLst/>
          </a:prstGeom>
          <a:solidFill>
            <a:srgbClr val="7030A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Concurrents</a:t>
            </a:r>
            <a:endParaRPr lang="fr-FR" dirty="0"/>
          </a:p>
        </p:txBody>
      </p:sp>
      <p:cxnSp>
        <p:nvCxnSpPr>
          <p:cNvPr id="14" name="Connecteur droit avec flèche 13"/>
          <p:cNvCxnSpPr/>
          <p:nvPr/>
        </p:nvCxnSpPr>
        <p:spPr>
          <a:xfrm>
            <a:off x="4075584" y="4258722"/>
            <a:ext cx="0" cy="2911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5" name="Rogner un rectangle à un seul coin 14"/>
          <p:cNvSpPr/>
          <p:nvPr/>
        </p:nvSpPr>
        <p:spPr>
          <a:xfrm>
            <a:off x="2521175" y="4602856"/>
            <a:ext cx="1933533" cy="284368"/>
          </a:xfrm>
          <a:prstGeom prst="snip1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Qui sont ils ?</a:t>
            </a:r>
            <a:endParaRPr lang="fr-FR" dirty="0"/>
          </a:p>
        </p:txBody>
      </p:sp>
      <p:cxnSp>
        <p:nvCxnSpPr>
          <p:cNvPr id="17" name="Connecteur droit avec flèche 16"/>
          <p:cNvCxnSpPr/>
          <p:nvPr/>
        </p:nvCxnSpPr>
        <p:spPr>
          <a:xfrm>
            <a:off x="2655369" y="4887224"/>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8" name="Rectangle 17"/>
          <p:cNvSpPr/>
          <p:nvPr/>
        </p:nvSpPr>
        <p:spPr>
          <a:xfrm>
            <a:off x="1687814" y="5270281"/>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Actuels </a:t>
            </a:r>
            <a:endParaRPr lang="fr-FR" dirty="0"/>
          </a:p>
        </p:txBody>
      </p:sp>
      <p:sp>
        <p:nvSpPr>
          <p:cNvPr id="19" name="Rectangle 18"/>
          <p:cNvSpPr/>
          <p:nvPr/>
        </p:nvSpPr>
        <p:spPr>
          <a:xfrm>
            <a:off x="2976124" y="5270281"/>
            <a:ext cx="132693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Nouveaux </a:t>
            </a:r>
            <a:endParaRPr lang="fr-FR" dirty="0"/>
          </a:p>
        </p:txBody>
      </p:sp>
      <p:cxnSp>
        <p:nvCxnSpPr>
          <p:cNvPr id="22" name="Connecteur droit avec flèche 21"/>
          <p:cNvCxnSpPr/>
          <p:nvPr/>
        </p:nvCxnSpPr>
        <p:spPr>
          <a:xfrm>
            <a:off x="2655369" y="5567688"/>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3" name="Rectangle 22"/>
          <p:cNvSpPr/>
          <p:nvPr/>
        </p:nvSpPr>
        <p:spPr>
          <a:xfrm>
            <a:off x="2399816" y="5948727"/>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Directs </a:t>
            </a:r>
            <a:endParaRPr lang="fr-FR" dirty="0"/>
          </a:p>
        </p:txBody>
      </p:sp>
      <p:sp>
        <p:nvSpPr>
          <p:cNvPr id="24" name="Rectangle 23"/>
          <p:cNvSpPr/>
          <p:nvPr/>
        </p:nvSpPr>
        <p:spPr>
          <a:xfrm>
            <a:off x="2345199" y="6427446"/>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Indirects </a:t>
            </a:r>
            <a:endParaRPr lang="fr-FR" dirty="0"/>
          </a:p>
        </p:txBody>
      </p:sp>
      <p:sp>
        <p:nvSpPr>
          <p:cNvPr id="25" name="Rogner un rectangle à un seul coin 24"/>
          <p:cNvSpPr/>
          <p:nvPr/>
        </p:nvSpPr>
        <p:spPr>
          <a:xfrm>
            <a:off x="4739801" y="4598956"/>
            <a:ext cx="2436269" cy="323758"/>
          </a:xfrm>
          <a:prstGeom prst="snip1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Comment vendent ils ?</a:t>
            </a:r>
            <a:endParaRPr lang="fr-FR" dirty="0"/>
          </a:p>
        </p:txBody>
      </p:sp>
      <p:cxnSp>
        <p:nvCxnSpPr>
          <p:cNvPr id="26" name="Connecteur droit avec flèche 25"/>
          <p:cNvCxnSpPr/>
          <p:nvPr/>
        </p:nvCxnSpPr>
        <p:spPr>
          <a:xfrm>
            <a:off x="5839262" y="4950414"/>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7" name="Rectangle 26"/>
          <p:cNvSpPr/>
          <p:nvPr/>
        </p:nvSpPr>
        <p:spPr>
          <a:xfrm>
            <a:off x="4739802" y="5305772"/>
            <a:ext cx="2436269" cy="33404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Commerciaux internes</a:t>
            </a:r>
            <a:endParaRPr lang="fr-FR" dirty="0"/>
          </a:p>
        </p:txBody>
      </p:sp>
      <p:sp>
        <p:nvSpPr>
          <p:cNvPr id="28" name="Rectangle 27"/>
          <p:cNvSpPr/>
          <p:nvPr/>
        </p:nvSpPr>
        <p:spPr>
          <a:xfrm>
            <a:off x="4739802" y="5866649"/>
            <a:ext cx="2491636"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Agents </a:t>
            </a:r>
            <a:endParaRPr lang="fr-FR" dirty="0"/>
          </a:p>
        </p:txBody>
      </p:sp>
      <p:sp>
        <p:nvSpPr>
          <p:cNvPr id="29" name="Rogner un rectangle à un seul coin 28"/>
          <p:cNvSpPr/>
          <p:nvPr/>
        </p:nvSpPr>
        <p:spPr>
          <a:xfrm>
            <a:off x="7376411" y="4598956"/>
            <a:ext cx="1561517" cy="351458"/>
          </a:xfrm>
          <a:prstGeom prst="snip1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Où sont ils ?</a:t>
            </a:r>
            <a:endParaRPr lang="fr-FR" dirty="0"/>
          </a:p>
        </p:txBody>
      </p:sp>
      <p:cxnSp>
        <p:nvCxnSpPr>
          <p:cNvPr id="30" name="Connecteur droit avec flèche 29"/>
          <p:cNvCxnSpPr/>
          <p:nvPr/>
        </p:nvCxnSpPr>
        <p:spPr>
          <a:xfrm>
            <a:off x="5839262" y="4258722"/>
            <a:ext cx="0" cy="2911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Connecteur droit avec flèche 30"/>
          <p:cNvCxnSpPr/>
          <p:nvPr/>
        </p:nvCxnSpPr>
        <p:spPr>
          <a:xfrm>
            <a:off x="8341481" y="4258722"/>
            <a:ext cx="0" cy="2911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2" name="Rectangle 31"/>
          <p:cNvSpPr/>
          <p:nvPr/>
        </p:nvSpPr>
        <p:spPr>
          <a:xfrm>
            <a:off x="7582482" y="5342407"/>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France </a:t>
            </a:r>
            <a:endParaRPr lang="fr-FR" dirty="0"/>
          </a:p>
        </p:txBody>
      </p:sp>
      <p:sp>
        <p:nvSpPr>
          <p:cNvPr id="33" name="Rectangle 32"/>
          <p:cNvSpPr/>
          <p:nvPr/>
        </p:nvSpPr>
        <p:spPr>
          <a:xfrm>
            <a:off x="7582482" y="5865368"/>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Europe</a:t>
            </a:r>
            <a:endParaRPr lang="fr-FR" dirty="0"/>
          </a:p>
        </p:txBody>
      </p:sp>
      <p:sp>
        <p:nvSpPr>
          <p:cNvPr id="34" name="Rectangle 33"/>
          <p:cNvSpPr/>
          <p:nvPr/>
        </p:nvSpPr>
        <p:spPr>
          <a:xfrm>
            <a:off x="7582482" y="6400552"/>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Monde  </a:t>
            </a:r>
            <a:endParaRPr lang="fr-FR" dirty="0"/>
          </a:p>
        </p:txBody>
      </p:sp>
      <p:cxnSp>
        <p:nvCxnSpPr>
          <p:cNvPr id="35" name="Connecteur droit avec flèche 34"/>
          <p:cNvCxnSpPr/>
          <p:nvPr/>
        </p:nvCxnSpPr>
        <p:spPr>
          <a:xfrm>
            <a:off x="8157170" y="4922715"/>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6" name="Connecteur droit avec flèche 35"/>
          <p:cNvCxnSpPr/>
          <p:nvPr/>
        </p:nvCxnSpPr>
        <p:spPr>
          <a:xfrm>
            <a:off x="3357500" y="5576160"/>
            <a:ext cx="0" cy="31643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7" name="ZoneTexte 36"/>
          <p:cNvSpPr txBox="1"/>
          <p:nvPr/>
        </p:nvSpPr>
        <p:spPr>
          <a:xfrm>
            <a:off x="1075402" y="1038709"/>
            <a:ext cx="7858286" cy="1754326"/>
          </a:xfrm>
          <a:prstGeom prst="rect">
            <a:avLst/>
          </a:prstGeom>
          <a:noFill/>
        </p:spPr>
        <p:txBody>
          <a:bodyPr wrap="square" rtlCol="0">
            <a:spAutoFit/>
          </a:bodyPr>
          <a:lstStyle/>
          <a:p>
            <a:r>
              <a:rPr lang="fr-FR" dirty="0" smtClean="0"/>
              <a:t>Rares sont les produits qui sont proposés au marché sans que d’autres </a:t>
            </a:r>
            <a:r>
              <a:rPr lang="fr-FR" dirty="0" smtClean="0"/>
              <a:t>produits similaires n’existent déjà (concurrence </a:t>
            </a:r>
            <a:r>
              <a:rPr lang="fr-FR" dirty="0" smtClean="0"/>
              <a:t>directe) ou </a:t>
            </a:r>
            <a:r>
              <a:rPr lang="fr-FR" dirty="0" smtClean="0"/>
              <a:t>sans que d’autres puissent être proposés en </a:t>
            </a:r>
            <a:r>
              <a:rPr lang="fr-FR" dirty="0" smtClean="0"/>
              <a:t>substitution (concurrence indirecte). Il faut donc prendre en compte ce qui peut être </a:t>
            </a:r>
            <a:r>
              <a:rPr lang="fr-FR" dirty="0" smtClean="0"/>
              <a:t>proche, </a:t>
            </a:r>
            <a:r>
              <a:rPr lang="fr-FR" dirty="0" smtClean="0"/>
              <a:t>ou répondant aux mêmes </a:t>
            </a:r>
            <a:r>
              <a:rPr lang="fr-FR" dirty="0" smtClean="0"/>
              <a:t>usages, </a:t>
            </a:r>
            <a:r>
              <a:rPr lang="fr-FR" dirty="0" smtClean="0"/>
              <a:t>pour déterminer où placer le produit ou service face à tel à tel autre, ce qui permettra de fixer les argumentaires et tarifs</a:t>
            </a:r>
            <a:endParaRPr lang="fr-FR" dirty="0"/>
          </a:p>
        </p:txBody>
      </p:sp>
      <p:sp>
        <p:nvSpPr>
          <p:cNvPr id="11" name="Espace réservé du numéro de diapositive 10"/>
          <p:cNvSpPr>
            <a:spLocks noGrp="1"/>
          </p:cNvSpPr>
          <p:nvPr>
            <p:ph type="sldNum" sz="quarter" idx="12"/>
          </p:nvPr>
        </p:nvSpPr>
        <p:spPr/>
        <p:txBody>
          <a:bodyPr/>
          <a:lstStyle/>
          <a:p>
            <a:fld id="{1EDC781A-1FBC-0244-84F7-23D5E9DE808E}" type="slidenum">
              <a:rPr lang="fr-FR" smtClean="0"/>
              <a:t>8</a:t>
            </a:fld>
            <a:endParaRPr lang="fr-FR"/>
          </a:p>
        </p:txBody>
      </p:sp>
      <p:cxnSp>
        <p:nvCxnSpPr>
          <p:cNvPr id="38" name="Connecteur droit avec flèche 37"/>
          <p:cNvCxnSpPr/>
          <p:nvPr/>
        </p:nvCxnSpPr>
        <p:spPr>
          <a:xfrm>
            <a:off x="3579270" y="4887223"/>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154264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35608" y="0"/>
            <a:ext cx="7498080" cy="1143000"/>
          </a:xfrm>
        </p:spPr>
        <p:txBody>
          <a:bodyPr>
            <a:normAutofit/>
          </a:bodyPr>
          <a:lstStyle/>
          <a:p>
            <a:r>
              <a:rPr lang="fr-FR" dirty="0" smtClean="0"/>
              <a:t>Business Plan – </a:t>
            </a:r>
            <a:r>
              <a:rPr lang="fr-FR" sz="2700" dirty="0" smtClean="0"/>
              <a:t>Quelques principes</a:t>
            </a:r>
            <a:endParaRPr lang="fr-FR" sz="2700" dirty="0"/>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a:solidFill>
                  <a:schemeClr val="bg1">
                    <a:lumMod val="65000"/>
                  </a:schemeClr>
                </a:solidFill>
              </a:rPr>
              <a:t>Etape : </a:t>
            </a:r>
            <a:r>
              <a:rPr lang="fr-FR" sz="2400" b="1" dirty="0">
                <a:solidFill>
                  <a:schemeClr val="bg1">
                    <a:lumMod val="65000"/>
                  </a:schemeClr>
                </a:solidFill>
              </a:rPr>
              <a:t>Introduction</a:t>
            </a:r>
            <a:endParaRPr lang="fr-FR" sz="2400" b="1" dirty="0">
              <a:solidFill>
                <a:schemeClr val="bg1">
                  <a:lumMod val="65000"/>
                </a:schemeClr>
              </a:solidFill>
            </a:endParaRPr>
          </a:p>
        </p:txBody>
      </p:sp>
      <p:grpSp>
        <p:nvGrpSpPr>
          <p:cNvPr id="6" name="Grouper 5"/>
          <p:cNvGrpSpPr/>
          <p:nvPr/>
        </p:nvGrpSpPr>
        <p:grpSpPr>
          <a:xfrm>
            <a:off x="1630195" y="3411506"/>
            <a:ext cx="1554447" cy="871985"/>
            <a:chOff x="1630195" y="3677897"/>
            <a:chExt cx="1554447" cy="871985"/>
          </a:xfrm>
          <a:solidFill>
            <a:srgbClr val="7030A0"/>
          </a:solidFill>
        </p:grpSpPr>
        <p:sp>
          <p:nvSpPr>
            <p:cNvPr id="3" name="Flèche à angle droit 2"/>
            <p:cNvSpPr/>
            <p:nvPr/>
          </p:nvSpPr>
          <p:spPr>
            <a:xfrm rot="5400000">
              <a:off x="1971426" y="3336666"/>
              <a:ext cx="871985" cy="1554447"/>
            </a:xfrm>
            <a:prstGeom prst="bentUpArrow">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        </a:t>
              </a:r>
              <a:endParaRPr lang="fr-FR" dirty="0"/>
            </a:p>
          </p:txBody>
        </p:sp>
        <p:sp>
          <p:nvSpPr>
            <p:cNvPr id="5" name="ZoneTexte 4"/>
            <p:cNvSpPr txBox="1"/>
            <p:nvPr/>
          </p:nvSpPr>
          <p:spPr>
            <a:xfrm>
              <a:off x="1630195" y="4173412"/>
              <a:ext cx="1421754" cy="338554"/>
            </a:xfrm>
            <a:prstGeom prst="rect">
              <a:avLst/>
            </a:prstGeom>
            <a:grpFill/>
          </p:spPr>
          <p:txBody>
            <a:bodyPr wrap="square" rtlCol="0">
              <a:spAutoFit/>
            </a:bodyPr>
            <a:lstStyle/>
            <a:p>
              <a:r>
                <a:rPr lang="fr-FR" sz="1600" b="1" dirty="0" smtClean="0">
                  <a:solidFill>
                    <a:srgbClr val="FFFFFF"/>
                  </a:solidFill>
                </a:rPr>
                <a:t>connaissanc</a:t>
              </a:r>
              <a:r>
                <a:rPr lang="fr-FR" sz="1600" dirty="0" smtClean="0">
                  <a:solidFill>
                    <a:srgbClr val="FFFFFF"/>
                  </a:solidFill>
                </a:rPr>
                <a:t>e</a:t>
              </a:r>
              <a:endParaRPr lang="fr-FR" sz="1600" dirty="0">
                <a:solidFill>
                  <a:srgbClr val="FFFFFF"/>
                </a:solidFill>
              </a:endParaRPr>
            </a:p>
          </p:txBody>
        </p:sp>
      </p:grpSp>
      <p:sp>
        <p:nvSpPr>
          <p:cNvPr id="9" name="Arrondir un rectangle avec un coin diagonal 8"/>
          <p:cNvSpPr/>
          <p:nvPr/>
        </p:nvSpPr>
        <p:spPr>
          <a:xfrm>
            <a:off x="3601677" y="3889044"/>
            <a:ext cx="4966528" cy="369678"/>
          </a:xfrm>
          <a:prstGeom prst="round2DiagRect">
            <a:avLst/>
          </a:prstGeom>
          <a:solidFill>
            <a:srgbClr val="7030A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Fournisseurs </a:t>
            </a:r>
            <a:endParaRPr lang="fr-FR" dirty="0"/>
          </a:p>
        </p:txBody>
      </p:sp>
      <p:cxnSp>
        <p:nvCxnSpPr>
          <p:cNvPr id="14" name="Connecteur droit avec flèche 13"/>
          <p:cNvCxnSpPr/>
          <p:nvPr/>
        </p:nvCxnSpPr>
        <p:spPr>
          <a:xfrm>
            <a:off x="4075584" y="4258722"/>
            <a:ext cx="0" cy="2911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5" name="Rogner un rectangle à un seul coin 14"/>
          <p:cNvSpPr/>
          <p:nvPr/>
        </p:nvSpPr>
        <p:spPr>
          <a:xfrm>
            <a:off x="2521175" y="4602856"/>
            <a:ext cx="1933533" cy="284368"/>
          </a:xfrm>
          <a:prstGeom prst="snip1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Qui sont ils ?</a:t>
            </a:r>
            <a:endParaRPr lang="fr-FR" dirty="0"/>
          </a:p>
        </p:txBody>
      </p:sp>
      <p:cxnSp>
        <p:nvCxnSpPr>
          <p:cNvPr id="17" name="Connecteur droit avec flèche 16"/>
          <p:cNvCxnSpPr/>
          <p:nvPr/>
        </p:nvCxnSpPr>
        <p:spPr>
          <a:xfrm>
            <a:off x="2655369" y="4887224"/>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8" name="Rectangle 17"/>
          <p:cNvSpPr/>
          <p:nvPr/>
        </p:nvSpPr>
        <p:spPr>
          <a:xfrm>
            <a:off x="1687814" y="5270281"/>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Actuels </a:t>
            </a:r>
            <a:endParaRPr lang="fr-FR" dirty="0"/>
          </a:p>
        </p:txBody>
      </p:sp>
      <p:sp>
        <p:nvSpPr>
          <p:cNvPr id="19" name="Rectangle 18"/>
          <p:cNvSpPr/>
          <p:nvPr/>
        </p:nvSpPr>
        <p:spPr>
          <a:xfrm>
            <a:off x="2976124" y="5270281"/>
            <a:ext cx="132693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Nouveaux </a:t>
            </a:r>
            <a:endParaRPr lang="fr-FR" dirty="0"/>
          </a:p>
        </p:txBody>
      </p:sp>
      <p:cxnSp>
        <p:nvCxnSpPr>
          <p:cNvPr id="22" name="Connecteur droit avec flèche 21"/>
          <p:cNvCxnSpPr/>
          <p:nvPr/>
        </p:nvCxnSpPr>
        <p:spPr>
          <a:xfrm>
            <a:off x="2655369" y="5567688"/>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3" name="Rectangle 22"/>
          <p:cNvSpPr/>
          <p:nvPr/>
        </p:nvSpPr>
        <p:spPr>
          <a:xfrm>
            <a:off x="2399816" y="5948727"/>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Directs </a:t>
            </a:r>
            <a:endParaRPr lang="fr-FR" dirty="0"/>
          </a:p>
        </p:txBody>
      </p:sp>
      <p:sp>
        <p:nvSpPr>
          <p:cNvPr id="24" name="Rectangle 23"/>
          <p:cNvSpPr/>
          <p:nvPr/>
        </p:nvSpPr>
        <p:spPr>
          <a:xfrm>
            <a:off x="2345199" y="6427446"/>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Indirects </a:t>
            </a:r>
            <a:endParaRPr lang="fr-FR" dirty="0"/>
          </a:p>
        </p:txBody>
      </p:sp>
      <p:sp>
        <p:nvSpPr>
          <p:cNvPr id="25" name="Rogner un rectangle à un seul coin 24"/>
          <p:cNvSpPr/>
          <p:nvPr/>
        </p:nvSpPr>
        <p:spPr>
          <a:xfrm>
            <a:off x="4739801" y="4598956"/>
            <a:ext cx="2436269" cy="323758"/>
          </a:xfrm>
          <a:prstGeom prst="snip1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A vendent ils ?</a:t>
            </a:r>
            <a:endParaRPr lang="fr-FR" dirty="0"/>
          </a:p>
        </p:txBody>
      </p:sp>
      <p:cxnSp>
        <p:nvCxnSpPr>
          <p:cNvPr id="26" name="Connecteur droit avec flèche 25"/>
          <p:cNvCxnSpPr/>
          <p:nvPr/>
        </p:nvCxnSpPr>
        <p:spPr>
          <a:xfrm>
            <a:off x="5839262" y="4887223"/>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7" name="Rectangle 26"/>
          <p:cNvSpPr/>
          <p:nvPr/>
        </p:nvSpPr>
        <p:spPr>
          <a:xfrm>
            <a:off x="4739802" y="5305772"/>
            <a:ext cx="2436269" cy="33404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Commerciaux internes</a:t>
            </a:r>
            <a:endParaRPr lang="fr-FR" dirty="0"/>
          </a:p>
        </p:txBody>
      </p:sp>
      <p:sp>
        <p:nvSpPr>
          <p:cNvPr id="28" name="Rectangle 27"/>
          <p:cNvSpPr/>
          <p:nvPr/>
        </p:nvSpPr>
        <p:spPr>
          <a:xfrm>
            <a:off x="4739802" y="5866649"/>
            <a:ext cx="2491636"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Agents </a:t>
            </a:r>
            <a:endParaRPr lang="fr-FR" dirty="0"/>
          </a:p>
        </p:txBody>
      </p:sp>
      <p:sp>
        <p:nvSpPr>
          <p:cNvPr id="29" name="Rogner un rectangle à un seul coin 28"/>
          <p:cNvSpPr/>
          <p:nvPr/>
        </p:nvSpPr>
        <p:spPr>
          <a:xfrm>
            <a:off x="7376411" y="4598956"/>
            <a:ext cx="1561517" cy="351458"/>
          </a:xfrm>
          <a:prstGeom prst="snip1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Où sont ils ?</a:t>
            </a:r>
            <a:endParaRPr lang="fr-FR" dirty="0"/>
          </a:p>
        </p:txBody>
      </p:sp>
      <p:cxnSp>
        <p:nvCxnSpPr>
          <p:cNvPr id="30" name="Connecteur droit avec flèche 29"/>
          <p:cNvCxnSpPr/>
          <p:nvPr/>
        </p:nvCxnSpPr>
        <p:spPr>
          <a:xfrm>
            <a:off x="5839262" y="4258722"/>
            <a:ext cx="0" cy="2911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Connecteur droit avec flèche 30"/>
          <p:cNvCxnSpPr/>
          <p:nvPr/>
        </p:nvCxnSpPr>
        <p:spPr>
          <a:xfrm>
            <a:off x="8341481" y="4258722"/>
            <a:ext cx="0" cy="2911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2" name="Rectangle 31"/>
          <p:cNvSpPr/>
          <p:nvPr/>
        </p:nvSpPr>
        <p:spPr>
          <a:xfrm>
            <a:off x="7582482" y="5342407"/>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France </a:t>
            </a:r>
            <a:endParaRPr lang="fr-FR" dirty="0"/>
          </a:p>
        </p:txBody>
      </p:sp>
      <p:sp>
        <p:nvSpPr>
          <p:cNvPr id="33" name="Rectangle 32"/>
          <p:cNvSpPr/>
          <p:nvPr/>
        </p:nvSpPr>
        <p:spPr>
          <a:xfrm>
            <a:off x="7582482" y="5865368"/>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Europe</a:t>
            </a:r>
            <a:endParaRPr lang="fr-FR" dirty="0"/>
          </a:p>
        </p:txBody>
      </p:sp>
      <p:sp>
        <p:nvSpPr>
          <p:cNvPr id="34" name="Rectangle 33"/>
          <p:cNvSpPr/>
          <p:nvPr/>
        </p:nvSpPr>
        <p:spPr>
          <a:xfrm>
            <a:off x="7582482" y="6400552"/>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Monde  </a:t>
            </a:r>
            <a:endParaRPr lang="fr-FR" dirty="0"/>
          </a:p>
        </p:txBody>
      </p:sp>
      <p:cxnSp>
        <p:nvCxnSpPr>
          <p:cNvPr id="35" name="Connecteur droit avec flèche 34"/>
          <p:cNvCxnSpPr/>
          <p:nvPr/>
        </p:nvCxnSpPr>
        <p:spPr>
          <a:xfrm>
            <a:off x="8157170" y="4922715"/>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6" name="Connecteur droit avec flèche 35"/>
          <p:cNvCxnSpPr/>
          <p:nvPr/>
        </p:nvCxnSpPr>
        <p:spPr>
          <a:xfrm>
            <a:off x="3357500" y="5632296"/>
            <a:ext cx="0" cy="31643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7" name="ZoneTexte 36"/>
          <p:cNvSpPr txBox="1"/>
          <p:nvPr/>
        </p:nvSpPr>
        <p:spPr>
          <a:xfrm>
            <a:off x="1113314" y="1038709"/>
            <a:ext cx="7858286" cy="1754327"/>
          </a:xfrm>
          <a:prstGeom prst="rect">
            <a:avLst/>
          </a:prstGeom>
          <a:noFill/>
        </p:spPr>
        <p:txBody>
          <a:bodyPr wrap="square" rtlCol="0">
            <a:spAutoFit/>
          </a:bodyPr>
          <a:lstStyle/>
          <a:p>
            <a:r>
              <a:rPr lang="fr-FR" dirty="0" smtClean="0"/>
              <a:t>Nouveaux </a:t>
            </a:r>
            <a:r>
              <a:rPr lang="fr-FR" dirty="0" smtClean="0"/>
              <a:t>produits ou </a:t>
            </a:r>
            <a:r>
              <a:rPr lang="fr-FR" dirty="0" smtClean="0"/>
              <a:t>nouveaux services impliquent des fournitures </a:t>
            </a:r>
            <a:r>
              <a:rPr lang="fr-FR" dirty="0" smtClean="0"/>
              <a:t>nouvelles, </a:t>
            </a:r>
            <a:r>
              <a:rPr lang="fr-FR" dirty="0" smtClean="0"/>
              <a:t>que les fournisseurs connus </a:t>
            </a:r>
            <a:r>
              <a:rPr lang="fr-FR" dirty="0" smtClean="0"/>
              <a:t>pourront, </a:t>
            </a:r>
            <a:r>
              <a:rPr lang="fr-FR" dirty="0" smtClean="0"/>
              <a:t>ou </a:t>
            </a:r>
            <a:r>
              <a:rPr lang="fr-FR" dirty="0" smtClean="0"/>
              <a:t>non, </a:t>
            </a:r>
            <a:r>
              <a:rPr lang="fr-FR" dirty="0" smtClean="0"/>
              <a:t>assurer aux conditions nécessaires pour être compétitif ou/et réactif. </a:t>
            </a:r>
          </a:p>
          <a:p>
            <a:r>
              <a:rPr lang="fr-FR" dirty="0" smtClean="0"/>
              <a:t>Une cartographie s’impose pour signer des accords éventuels de confidentialité ou d’exclusivité avec les </a:t>
            </a:r>
            <a:r>
              <a:rPr lang="fr-FR" dirty="0" smtClean="0"/>
              <a:t>leaders,  </a:t>
            </a:r>
            <a:r>
              <a:rPr lang="fr-FR" dirty="0" smtClean="0"/>
              <a:t>afin de conserver une avance </a:t>
            </a:r>
            <a:r>
              <a:rPr lang="fr-FR" dirty="0" smtClean="0"/>
              <a:t>technologique, </a:t>
            </a:r>
            <a:r>
              <a:rPr lang="fr-FR" dirty="0" smtClean="0"/>
              <a:t>si l’entreprise est à l’initiative du concept.</a:t>
            </a:r>
            <a:endParaRPr lang="fr-FR" dirty="0"/>
          </a:p>
        </p:txBody>
      </p:sp>
      <p:sp>
        <p:nvSpPr>
          <p:cNvPr id="10" name="Espace réservé du numéro de diapositive 9"/>
          <p:cNvSpPr>
            <a:spLocks noGrp="1"/>
          </p:cNvSpPr>
          <p:nvPr>
            <p:ph type="sldNum" sz="quarter" idx="12"/>
          </p:nvPr>
        </p:nvSpPr>
        <p:spPr/>
        <p:txBody>
          <a:bodyPr/>
          <a:lstStyle/>
          <a:p>
            <a:fld id="{1EDC781A-1FBC-0244-84F7-23D5E9DE808E}" type="slidenum">
              <a:rPr lang="fr-FR" smtClean="0"/>
              <a:t>9</a:t>
            </a:fld>
            <a:endParaRPr lang="fr-FR"/>
          </a:p>
        </p:txBody>
      </p:sp>
      <p:cxnSp>
        <p:nvCxnSpPr>
          <p:cNvPr id="38" name="Connecteur droit avec flèche 37"/>
          <p:cNvCxnSpPr/>
          <p:nvPr/>
        </p:nvCxnSpPr>
        <p:spPr>
          <a:xfrm>
            <a:off x="3647010" y="4859548"/>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432009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35608" y="0"/>
            <a:ext cx="7498080" cy="1143000"/>
          </a:xfrm>
        </p:spPr>
        <p:txBody>
          <a:bodyPr>
            <a:normAutofit/>
          </a:bodyPr>
          <a:lstStyle/>
          <a:p>
            <a:r>
              <a:rPr lang="fr-FR" dirty="0" smtClean="0"/>
              <a:t>Business Plan – </a:t>
            </a:r>
            <a:r>
              <a:rPr lang="fr-FR" sz="2700" dirty="0" smtClean="0"/>
              <a:t>Quelques principes</a:t>
            </a:r>
            <a:endParaRPr lang="fr-FR" sz="2700" dirty="0"/>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a:solidFill>
                  <a:schemeClr val="bg1">
                    <a:lumMod val="65000"/>
                  </a:schemeClr>
                </a:solidFill>
              </a:rPr>
              <a:t>Etape : </a:t>
            </a:r>
            <a:r>
              <a:rPr lang="fr-FR" sz="2400" b="1" dirty="0">
                <a:solidFill>
                  <a:schemeClr val="bg1">
                    <a:lumMod val="65000"/>
                  </a:schemeClr>
                </a:solidFill>
              </a:rPr>
              <a:t>Introduction</a:t>
            </a:r>
            <a:endParaRPr lang="fr-FR" sz="2400" b="1" dirty="0">
              <a:solidFill>
                <a:schemeClr val="bg1">
                  <a:lumMod val="65000"/>
                </a:schemeClr>
              </a:solidFill>
            </a:endParaRPr>
          </a:p>
        </p:txBody>
      </p:sp>
      <p:grpSp>
        <p:nvGrpSpPr>
          <p:cNvPr id="6" name="Grouper 5"/>
          <p:cNvGrpSpPr/>
          <p:nvPr/>
        </p:nvGrpSpPr>
        <p:grpSpPr>
          <a:xfrm>
            <a:off x="1630195" y="3409916"/>
            <a:ext cx="1554447" cy="871985"/>
            <a:chOff x="1630195" y="3677897"/>
            <a:chExt cx="1554447" cy="871985"/>
          </a:xfrm>
          <a:solidFill>
            <a:srgbClr val="7030A0"/>
          </a:solidFill>
        </p:grpSpPr>
        <p:sp>
          <p:nvSpPr>
            <p:cNvPr id="3" name="Flèche à angle droit 2"/>
            <p:cNvSpPr/>
            <p:nvPr/>
          </p:nvSpPr>
          <p:spPr>
            <a:xfrm rot="5400000">
              <a:off x="1971426" y="3336666"/>
              <a:ext cx="871985" cy="1554447"/>
            </a:xfrm>
            <a:prstGeom prst="bentUpArrow">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        </a:t>
              </a:r>
              <a:endParaRPr lang="fr-FR" dirty="0"/>
            </a:p>
          </p:txBody>
        </p:sp>
        <p:sp>
          <p:nvSpPr>
            <p:cNvPr id="5" name="ZoneTexte 4"/>
            <p:cNvSpPr txBox="1"/>
            <p:nvPr/>
          </p:nvSpPr>
          <p:spPr>
            <a:xfrm>
              <a:off x="1630195" y="4173412"/>
              <a:ext cx="1421754" cy="338554"/>
            </a:xfrm>
            <a:prstGeom prst="rect">
              <a:avLst/>
            </a:prstGeom>
            <a:grpFill/>
          </p:spPr>
          <p:txBody>
            <a:bodyPr wrap="square" rtlCol="0">
              <a:spAutoFit/>
            </a:bodyPr>
            <a:lstStyle/>
            <a:p>
              <a:r>
                <a:rPr lang="fr-FR" sz="1600" b="1" dirty="0" smtClean="0">
                  <a:solidFill>
                    <a:srgbClr val="FFFFFF"/>
                  </a:solidFill>
                </a:rPr>
                <a:t>connaissanc</a:t>
              </a:r>
              <a:r>
                <a:rPr lang="fr-FR" sz="1600" dirty="0" smtClean="0">
                  <a:solidFill>
                    <a:srgbClr val="FFFFFF"/>
                  </a:solidFill>
                </a:rPr>
                <a:t>e</a:t>
              </a:r>
              <a:endParaRPr lang="fr-FR" sz="1600" dirty="0">
                <a:solidFill>
                  <a:srgbClr val="FFFFFF"/>
                </a:solidFill>
              </a:endParaRPr>
            </a:p>
          </p:txBody>
        </p:sp>
      </p:grpSp>
      <p:sp>
        <p:nvSpPr>
          <p:cNvPr id="9" name="Arrondir un rectangle avec un coin diagonal 8"/>
          <p:cNvSpPr/>
          <p:nvPr/>
        </p:nvSpPr>
        <p:spPr>
          <a:xfrm>
            <a:off x="3601677" y="3889044"/>
            <a:ext cx="4966528" cy="369678"/>
          </a:xfrm>
          <a:prstGeom prst="round2DiagRect">
            <a:avLst/>
          </a:prstGeom>
          <a:solidFill>
            <a:srgbClr val="7030A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Ressources complémentaires</a:t>
            </a:r>
            <a:endParaRPr lang="fr-FR" dirty="0"/>
          </a:p>
        </p:txBody>
      </p:sp>
      <p:cxnSp>
        <p:nvCxnSpPr>
          <p:cNvPr id="14" name="Connecteur droit avec flèche 13"/>
          <p:cNvCxnSpPr/>
          <p:nvPr/>
        </p:nvCxnSpPr>
        <p:spPr>
          <a:xfrm>
            <a:off x="4075584" y="4258722"/>
            <a:ext cx="0" cy="2911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5" name="Rogner un rectangle à un seul coin 14"/>
          <p:cNvSpPr/>
          <p:nvPr/>
        </p:nvSpPr>
        <p:spPr>
          <a:xfrm>
            <a:off x="2521175" y="4602856"/>
            <a:ext cx="1933533" cy="284368"/>
          </a:xfrm>
          <a:prstGeom prst="snip1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Technologiques ?</a:t>
            </a:r>
            <a:endParaRPr lang="fr-FR" dirty="0"/>
          </a:p>
        </p:txBody>
      </p:sp>
      <p:cxnSp>
        <p:nvCxnSpPr>
          <p:cNvPr id="17" name="Connecteur droit avec flèche 16"/>
          <p:cNvCxnSpPr/>
          <p:nvPr/>
        </p:nvCxnSpPr>
        <p:spPr>
          <a:xfrm>
            <a:off x="3184642" y="4922714"/>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8" name="Rectangle 17"/>
          <p:cNvSpPr/>
          <p:nvPr/>
        </p:nvSpPr>
        <p:spPr>
          <a:xfrm>
            <a:off x="2521175" y="5355447"/>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Interne </a:t>
            </a:r>
            <a:endParaRPr lang="fr-FR" dirty="0"/>
          </a:p>
        </p:txBody>
      </p:sp>
      <p:sp>
        <p:nvSpPr>
          <p:cNvPr id="19" name="Rectangle 18"/>
          <p:cNvSpPr/>
          <p:nvPr/>
        </p:nvSpPr>
        <p:spPr>
          <a:xfrm>
            <a:off x="2521174" y="5866649"/>
            <a:ext cx="132693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Externe  </a:t>
            </a:r>
            <a:endParaRPr lang="fr-FR" dirty="0"/>
          </a:p>
        </p:txBody>
      </p:sp>
      <p:sp>
        <p:nvSpPr>
          <p:cNvPr id="25" name="Rogner un rectangle à un seul coin 24"/>
          <p:cNvSpPr/>
          <p:nvPr/>
        </p:nvSpPr>
        <p:spPr>
          <a:xfrm>
            <a:off x="4739801" y="4598956"/>
            <a:ext cx="2436269" cy="323758"/>
          </a:xfrm>
          <a:prstGeom prst="snip1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Humaines ?</a:t>
            </a:r>
            <a:endParaRPr lang="fr-FR" dirty="0"/>
          </a:p>
        </p:txBody>
      </p:sp>
      <p:cxnSp>
        <p:nvCxnSpPr>
          <p:cNvPr id="26" name="Connecteur droit avec flèche 25"/>
          <p:cNvCxnSpPr/>
          <p:nvPr/>
        </p:nvCxnSpPr>
        <p:spPr>
          <a:xfrm>
            <a:off x="5839262" y="4959350"/>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7" name="Rectangle 26"/>
          <p:cNvSpPr/>
          <p:nvPr/>
        </p:nvSpPr>
        <p:spPr>
          <a:xfrm>
            <a:off x="4739802" y="5305772"/>
            <a:ext cx="2436269" cy="33404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Formation </a:t>
            </a:r>
            <a:endParaRPr lang="fr-FR" dirty="0"/>
          </a:p>
        </p:txBody>
      </p:sp>
      <p:sp>
        <p:nvSpPr>
          <p:cNvPr id="28" name="Rectangle 27"/>
          <p:cNvSpPr/>
          <p:nvPr/>
        </p:nvSpPr>
        <p:spPr>
          <a:xfrm>
            <a:off x="4739802" y="5866649"/>
            <a:ext cx="2491636"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Recrutement  </a:t>
            </a:r>
            <a:endParaRPr lang="fr-FR" dirty="0"/>
          </a:p>
        </p:txBody>
      </p:sp>
      <p:sp>
        <p:nvSpPr>
          <p:cNvPr id="29" name="Rogner un rectangle à un seul coin 28"/>
          <p:cNvSpPr/>
          <p:nvPr/>
        </p:nvSpPr>
        <p:spPr>
          <a:xfrm>
            <a:off x="7376411" y="4598956"/>
            <a:ext cx="1561517" cy="351458"/>
          </a:xfrm>
          <a:prstGeom prst="snip1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Externes ?</a:t>
            </a:r>
            <a:endParaRPr lang="fr-FR" dirty="0"/>
          </a:p>
        </p:txBody>
      </p:sp>
      <p:cxnSp>
        <p:nvCxnSpPr>
          <p:cNvPr id="30" name="Connecteur droit avec flèche 29"/>
          <p:cNvCxnSpPr/>
          <p:nvPr/>
        </p:nvCxnSpPr>
        <p:spPr>
          <a:xfrm>
            <a:off x="5839262" y="4258722"/>
            <a:ext cx="0" cy="2911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Connecteur droit avec flèche 30"/>
          <p:cNvCxnSpPr/>
          <p:nvPr/>
        </p:nvCxnSpPr>
        <p:spPr>
          <a:xfrm>
            <a:off x="8341481" y="4258722"/>
            <a:ext cx="0" cy="2911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2" name="Rectangle 31"/>
          <p:cNvSpPr/>
          <p:nvPr/>
        </p:nvSpPr>
        <p:spPr>
          <a:xfrm>
            <a:off x="7582482" y="5342407"/>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Brevets </a:t>
            </a:r>
            <a:endParaRPr lang="fr-FR" dirty="0"/>
          </a:p>
        </p:txBody>
      </p:sp>
      <p:sp>
        <p:nvSpPr>
          <p:cNvPr id="33" name="Rectangle 32"/>
          <p:cNvSpPr/>
          <p:nvPr/>
        </p:nvSpPr>
        <p:spPr>
          <a:xfrm>
            <a:off x="7582482" y="5865368"/>
            <a:ext cx="1119205" cy="29740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Études </a:t>
            </a:r>
            <a:endParaRPr lang="fr-FR" dirty="0"/>
          </a:p>
        </p:txBody>
      </p:sp>
      <p:cxnSp>
        <p:nvCxnSpPr>
          <p:cNvPr id="35" name="Connecteur droit avec flèche 34"/>
          <p:cNvCxnSpPr/>
          <p:nvPr/>
        </p:nvCxnSpPr>
        <p:spPr>
          <a:xfrm>
            <a:off x="8157170" y="4922715"/>
            <a:ext cx="0" cy="3830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7" name="ZoneTexte 36"/>
          <p:cNvSpPr txBox="1"/>
          <p:nvPr/>
        </p:nvSpPr>
        <p:spPr>
          <a:xfrm>
            <a:off x="1113314" y="1038709"/>
            <a:ext cx="7858286" cy="1754327"/>
          </a:xfrm>
          <a:prstGeom prst="rect">
            <a:avLst/>
          </a:prstGeom>
          <a:noFill/>
        </p:spPr>
        <p:txBody>
          <a:bodyPr wrap="square" rtlCol="0">
            <a:spAutoFit/>
          </a:bodyPr>
          <a:lstStyle/>
          <a:p>
            <a:r>
              <a:rPr lang="fr-FR" dirty="0" smtClean="0"/>
              <a:t>Nouveaux </a:t>
            </a:r>
            <a:r>
              <a:rPr lang="fr-FR" dirty="0" smtClean="0"/>
              <a:t>produits ou </a:t>
            </a:r>
            <a:r>
              <a:rPr lang="fr-FR" dirty="0" smtClean="0"/>
              <a:t>nouveaux services impliquent des fournitures nouvelles que les fournisseurs connus </a:t>
            </a:r>
            <a:r>
              <a:rPr lang="fr-FR" dirty="0" smtClean="0"/>
              <a:t>pourront, </a:t>
            </a:r>
            <a:r>
              <a:rPr lang="fr-FR" dirty="0" smtClean="0"/>
              <a:t>ou </a:t>
            </a:r>
            <a:r>
              <a:rPr lang="fr-FR" dirty="0" smtClean="0"/>
              <a:t>non, </a:t>
            </a:r>
            <a:r>
              <a:rPr lang="fr-FR" dirty="0" smtClean="0"/>
              <a:t>assurer aux conditions nécessaires pour être compétitif ou/et réactif. </a:t>
            </a:r>
          </a:p>
          <a:p>
            <a:r>
              <a:rPr lang="fr-FR" dirty="0" smtClean="0"/>
              <a:t>Une cartographie s’impose pour signer des accords éventuels de confidentialité ou d’exclusivité avec les leaders </a:t>
            </a:r>
            <a:r>
              <a:rPr lang="fr-FR" dirty="0" smtClean="0"/>
              <a:t>, </a:t>
            </a:r>
            <a:r>
              <a:rPr lang="fr-FR" dirty="0" smtClean="0"/>
              <a:t>afin de conserver une avance </a:t>
            </a:r>
            <a:r>
              <a:rPr lang="fr-FR" dirty="0" smtClean="0"/>
              <a:t>technologique, </a:t>
            </a:r>
            <a:r>
              <a:rPr lang="fr-FR" dirty="0" smtClean="0"/>
              <a:t>si l’entreprise est à l’initiative du concept.</a:t>
            </a:r>
            <a:endParaRPr lang="fr-FR" dirty="0"/>
          </a:p>
        </p:txBody>
      </p:sp>
      <p:sp>
        <p:nvSpPr>
          <p:cNvPr id="4" name="Espace réservé du numéro de diapositive 3"/>
          <p:cNvSpPr>
            <a:spLocks noGrp="1"/>
          </p:cNvSpPr>
          <p:nvPr>
            <p:ph type="sldNum" sz="quarter" idx="12"/>
          </p:nvPr>
        </p:nvSpPr>
        <p:spPr/>
        <p:txBody>
          <a:bodyPr/>
          <a:lstStyle/>
          <a:p>
            <a:fld id="{1EDC781A-1FBC-0244-84F7-23D5E9DE808E}" type="slidenum">
              <a:rPr lang="fr-FR" smtClean="0"/>
              <a:t>10</a:t>
            </a:fld>
            <a:endParaRPr lang="fr-FR"/>
          </a:p>
        </p:txBody>
      </p:sp>
    </p:spTree>
    <p:extLst>
      <p:ext uri="{BB962C8B-B14F-4D97-AF65-F5344CB8AC3E}">
        <p14:creationId xmlns:p14="http://schemas.microsoft.com/office/powerpoint/2010/main" val="11469804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a:solidFill>
                  <a:schemeClr val="bg1">
                    <a:lumMod val="65000"/>
                  </a:schemeClr>
                </a:solidFill>
              </a:rPr>
              <a:t>Etape : </a:t>
            </a:r>
            <a:r>
              <a:rPr lang="fr-FR" sz="2400" b="1" dirty="0">
                <a:solidFill>
                  <a:schemeClr val="bg1">
                    <a:lumMod val="65000"/>
                  </a:schemeClr>
                </a:solidFill>
              </a:rPr>
              <a:t>Introduction</a:t>
            </a:r>
            <a:endParaRPr lang="fr-FR" sz="2400" b="1" dirty="0">
              <a:solidFill>
                <a:schemeClr val="bg1">
                  <a:lumMod val="65000"/>
                </a:schemeClr>
              </a:solidFill>
            </a:endParaRPr>
          </a:p>
        </p:txBody>
      </p:sp>
      <p:sp>
        <p:nvSpPr>
          <p:cNvPr id="11" name="Espace réservé du numéro de diapositive 10"/>
          <p:cNvSpPr>
            <a:spLocks noGrp="1"/>
          </p:cNvSpPr>
          <p:nvPr>
            <p:ph type="sldNum" sz="quarter" idx="12"/>
          </p:nvPr>
        </p:nvSpPr>
        <p:spPr/>
        <p:txBody>
          <a:bodyPr/>
          <a:lstStyle/>
          <a:p>
            <a:fld id="{1EDC781A-1FBC-0244-84F7-23D5E9DE808E}" type="slidenum">
              <a:rPr lang="fr-FR" smtClean="0"/>
              <a:t>11</a:t>
            </a:fld>
            <a:endParaRPr lang="fr-FR"/>
          </a:p>
        </p:txBody>
      </p:sp>
      <p:sp>
        <p:nvSpPr>
          <p:cNvPr id="38" name="AutoShape 3"/>
          <p:cNvSpPr txBox="1">
            <a:spLocks noChangeArrowheads="1"/>
          </p:cNvSpPr>
          <p:nvPr/>
        </p:nvSpPr>
        <p:spPr bwMode="auto">
          <a:xfrm>
            <a:off x="1319085" y="1550245"/>
            <a:ext cx="7294563" cy="45275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82296" indent="0">
              <a:buNone/>
            </a:pPr>
            <a:r>
              <a:rPr lang="fr-FR" sz="2400" dirty="0" smtClean="0">
                <a:latin typeface="Arial Narrow" charset="0"/>
                <a:ea typeface="ＭＳ Ｐゴシック" charset="0"/>
                <a:cs typeface="ＭＳ Ｐゴシック" charset="0"/>
              </a:rPr>
              <a:t>Définition : </a:t>
            </a:r>
          </a:p>
          <a:p>
            <a:pPr lvl="1"/>
            <a:r>
              <a:rPr lang="fr-FR" sz="2400" dirty="0" smtClean="0">
                <a:latin typeface="Arial Narrow" charset="0"/>
                <a:ea typeface="ＭＳ Ｐゴシック" charset="0"/>
              </a:rPr>
              <a:t>Le DAS = unité </a:t>
            </a:r>
            <a:r>
              <a:rPr lang="fr-FR" sz="2400" dirty="0" smtClean="0">
                <a:latin typeface="Arial Narrow" charset="0"/>
                <a:ea typeface="ＭＳ Ｐゴシック" charset="0"/>
              </a:rPr>
              <a:t>d</a:t>
            </a:r>
            <a:r>
              <a:rPr lang="fr-FR" sz="2400" dirty="0" smtClean="0">
                <a:latin typeface="Arial Narrow" charset="0"/>
                <a:ea typeface="ＭＳ Ｐゴシック" charset="0"/>
              </a:rPr>
              <a:t>’</a:t>
            </a:r>
            <a:r>
              <a:rPr lang="fr-FR" altLang="ja-JP" sz="2400" dirty="0" smtClean="0">
                <a:latin typeface="Arial Narrow" charset="0"/>
                <a:ea typeface="ＭＳ Ｐゴシック" charset="0"/>
              </a:rPr>
              <a:t>analyse </a:t>
            </a:r>
            <a:r>
              <a:rPr lang="fr-FR" altLang="ja-JP" sz="2400" dirty="0" smtClean="0">
                <a:latin typeface="Arial Narrow" charset="0"/>
                <a:ea typeface="ＭＳ Ｐゴシック" charset="0"/>
              </a:rPr>
              <a:t>sur laquelle s’appuie le raisonnement stratégique.</a:t>
            </a:r>
          </a:p>
          <a:p>
            <a:pPr lvl="1"/>
            <a:r>
              <a:rPr lang="fr-FR" sz="2400" dirty="0" smtClean="0">
                <a:latin typeface="Arial Narrow" charset="0"/>
                <a:ea typeface="ＭＳ Ｐゴシック" charset="0"/>
              </a:rPr>
              <a:t>Un ensemble </a:t>
            </a:r>
            <a:r>
              <a:rPr lang="fr-FR" sz="2400" dirty="0" smtClean="0">
                <a:latin typeface="Arial Narrow" charset="0"/>
                <a:ea typeface="ＭＳ Ｐゴシック" charset="0"/>
              </a:rPr>
              <a:t>homogène de biens ou de services, destiné à satisfaire une demande, un marché, des concurrents identifiés et une aire géographique </a:t>
            </a:r>
            <a:r>
              <a:rPr lang="fr-FR" sz="2400" dirty="0" smtClean="0">
                <a:latin typeface="Arial Narrow" charset="0"/>
                <a:ea typeface="ＭＳ Ｐゴシック" charset="0"/>
              </a:rPr>
              <a:t>déterminée, </a:t>
            </a:r>
            <a:r>
              <a:rPr lang="fr-FR" sz="2400" dirty="0" smtClean="0">
                <a:latin typeface="Arial Narrow" charset="0"/>
                <a:ea typeface="ＭＳ Ｐゴシック" charset="0"/>
              </a:rPr>
              <a:t>constitue un Domaine </a:t>
            </a:r>
            <a:r>
              <a:rPr lang="fr-FR" sz="2400" dirty="0" smtClean="0">
                <a:latin typeface="Arial Narrow" charset="0"/>
                <a:ea typeface="ＭＳ Ｐゴシック" charset="0"/>
              </a:rPr>
              <a:t>d</a:t>
            </a:r>
            <a:r>
              <a:rPr lang="fr-FR" sz="2400" dirty="0" smtClean="0">
                <a:latin typeface="Arial Narrow" charset="0"/>
                <a:ea typeface="ＭＳ Ｐゴシック" charset="0"/>
              </a:rPr>
              <a:t>’</a:t>
            </a:r>
            <a:r>
              <a:rPr lang="fr-FR" altLang="ja-JP" sz="2400" dirty="0" smtClean="0">
                <a:latin typeface="Arial Narrow" charset="0"/>
                <a:ea typeface="ＭＳ Ｐゴシック" charset="0"/>
              </a:rPr>
              <a:t>Activités </a:t>
            </a:r>
            <a:r>
              <a:rPr lang="fr-FR" altLang="ja-JP" sz="2400" dirty="0" smtClean="0">
                <a:latin typeface="Arial Narrow" charset="0"/>
                <a:ea typeface="ＭＳ Ｐゴシック" charset="0"/>
              </a:rPr>
              <a:t>Stratégiques. </a:t>
            </a:r>
          </a:p>
          <a:p>
            <a:pPr lvl="1"/>
            <a:r>
              <a:rPr lang="fr-FR" sz="2400" dirty="0" smtClean="0">
                <a:latin typeface="Arial Narrow" charset="0"/>
                <a:ea typeface="ＭＳ Ｐゴシック" charset="0"/>
              </a:rPr>
              <a:t>Un </a:t>
            </a:r>
            <a:r>
              <a:rPr lang="fr-FR" sz="2400" dirty="0" smtClean="0">
                <a:latin typeface="Arial Narrow" charset="0"/>
                <a:ea typeface="ＭＳ Ｐゴシック" charset="0"/>
              </a:rPr>
              <a:t>segment </a:t>
            </a:r>
            <a:r>
              <a:rPr lang="fr-FR" sz="2400" dirty="0" smtClean="0">
                <a:latin typeface="Arial Narrow" charset="0"/>
                <a:ea typeface="ＭＳ Ｐゴシック" charset="0"/>
              </a:rPr>
              <a:t>stratégique représente un champ de lutte concurrentiel spécifique, cerné par des barrières.</a:t>
            </a:r>
          </a:p>
          <a:p>
            <a:pPr lvl="1"/>
            <a:r>
              <a:rPr lang="fr-FR" sz="2400" dirty="0" smtClean="0">
                <a:latin typeface="Arial Narrow" charset="0"/>
                <a:ea typeface="ＭＳ Ｐゴシック" charset="0"/>
              </a:rPr>
              <a:t>Plusieurs DAS composent le portefeuille </a:t>
            </a:r>
            <a:r>
              <a:rPr lang="fr-FR" sz="2400" dirty="0" smtClean="0">
                <a:latin typeface="Arial Narrow" charset="0"/>
                <a:ea typeface="ＭＳ Ｐゴシック" charset="0"/>
              </a:rPr>
              <a:t>d</a:t>
            </a:r>
            <a:r>
              <a:rPr lang="fr-FR" sz="2400" dirty="0" smtClean="0">
                <a:latin typeface="Arial Narrow" charset="0"/>
                <a:ea typeface="ＭＳ Ｐゴシック" charset="0"/>
              </a:rPr>
              <a:t>’</a:t>
            </a:r>
            <a:r>
              <a:rPr lang="fr-FR" altLang="ja-JP" sz="2400" dirty="0" smtClean="0">
                <a:latin typeface="Arial Narrow" charset="0"/>
                <a:ea typeface="ＭＳ Ｐゴシック" charset="0"/>
              </a:rPr>
              <a:t>activités </a:t>
            </a:r>
            <a:r>
              <a:rPr lang="fr-FR" altLang="ja-JP" sz="2400" dirty="0" smtClean="0">
                <a:latin typeface="Arial Narrow" charset="0"/>
                <a:ea typeface="ＭＳ Ｐゴシック" charset="0"/>
              </a:rPr>
              <a:t>stratégiques </a:t>
            </a:r>
            <a:endParaRPr lang="fr-FR" sz="2400" dirty="0">
              <a:latin typeface="Arial Narrow" charset="0"/>
              <a:ea typeface="ＭＳ Ｐゴシック" charset="0"/>
            </a:endParaRPr>
          </a:p>
        </p:txBody>
      </p:sp>
      <p:sp>
        <p:nvSpPr>
          <p:cNvPr id="39" name="Titre 1"/>
          <p:cNvSpPr>
            <a:spLocks noGrp="1"/>
          </p:cNvSpPr>
          <p:nvPr>
            <p:ph type="title"/>
          </p:nvPr>
        </p:nvSpPr>
        <p:spPr>
          <a:xfrm>
            <a:off x="1016000" y="274320"/>
            <a:ext cx="8128000" cy="1143000"/>
          </a:xfrm>
        </p:spPr>
        <p:txBody>
          <a:bodyPr>
            <a:noAutofit/>
          </a:bodyPr>
          <a:lstStyle/>
          <a:p>
            <a:r>
              <a:rPr lang="fr-FR" sz="3400" dirty="0" smtClean="0"/>
              <a:t>Segmenter les activités actuelles et futures</a:t>
            </a:r>
            <a:endParaRPr lang="fr-FR" sz="3400" dirty="0"/>
          </a:p>
        </p:txBody>
      </p:sp>
    </p:spTree>
    <p:extLst>
      <p:ext uri="{BB962C8B-B14F-4D97-AF65-F5344CB8AC3E}">
        <p14:creationId xmlns:p14="http://schemas.microsoft.com/office/powerpoint/2010/main" val="12942971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5" name="Rectangle 4"/>
          <p:cNvSpPr/>
          <p:nvPr/>
        </p:nvSpPr>
        <p:spPr>
          <a:xfrm>
            <a:off x="1136651" y="2329773"/>
            <a:ext cx="7934197" cy="165371"/>
          </a:xfrm>
          <a:prstGeom prst="rect">
            <a:avLst/>
          </a:prstGeom>
          <a:solidFill>
            <a:srgbClr val="9966F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7" name="Rectangle 6"/>
          <p:cNvSpPr/>
          <p:nvPr/>
        </p:nvSpPr>
        <p:spPr>
          <a:xfrm>
            <a:off x="1136651" y="1168368"/>
            <a:ext cx="7934197" cy="165371"/>
          </a:xfrm>
          <a:prstGeom prst="rect">
            <a:avLst/>
          </a:prstGeom>
          <a:solidFill>
            <a:srgbClr val="9966F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1435608" y="0"/>
            <a:ext cx="7498080" cy="1143000"/>
          </a:xfrm>
        </p:spPr>
        <p:txBody>
          <a:bodyPr>
            <a:normAutofit/>
          </a:bodyPr>
          <a:lstStyle/>
          <a:p>
            <a:r>
              <a:rPr lang="fr-FR" dirty="0" smtClean="0"/>
              <a:t>Business Plan – </a:t>
            </a:r>
            <a:r>
              <a:rPr lang="fr-FR" sz="2700" dirty="0"/>
              <a:t>L</a:t>
            </a:r>
            <a:r>
              <a:rPr lang="fr-FR" sz="2700" dirty="0" smtClean="0"/>
              <a:t>’environnement </a:t>
            </a:r>
            <a:endParaRPr lang="fr-FR" sz="2700" dirty="0"/>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smtClean="0">
                <a:solidFill>
                  <a:schemeClr val="bg1">
                    <a:lumMod val="65000"/>
                  </a:schemeClr>
                </a:solidFill>
              </a:rPr>
              <a:t>Etape : </a:t>
            </a:r>
            <a:r>
              <a:rPr lang="fr-FR" sz="2400" b="1" dirty="0" smtClean="0">
                <a:solidFill>
                  <a:srgbClr val="FF0000"/>
                </a:solidFill>
              </a:rPr>
              <a:t>Analyse</a:t>
            </a:r>
            <a:endParaRPr lang="fr-FR" sz="2400" b="1" dirty="0">
              <a:solidFill>
                <a:srgbClr val="FF0000"/>
              </a:solidFill>
            </a:endParaRPr>
          </a:p>
        </p:txBody>
      </p:sp>
      <p:pic>
        <p:nvPicPr>
          <p:cNvPr id="4"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b="3789"/>
          <a:stretch>
            <a:fillRect/>
          </a:stretch>
        </p:blipFill>
        <p:spPr>
          <a:xfrm>
            <a:off x="1136651" y="1143000"/>
            <a:ext cx="7960988" cy="5526088"/>
          </a:xfrm>
          <a:prstGeom prst="rect">
            <a:avLst/>
          </a:prstGeom>
          <a:ln w="9525">
            <a:solidFill>
              <a:schemeClr val="tx1"/>
            </a:solidFill>
            <a:miter lim="800000"/>
            <a:headEnd/>
            <a:tailEnd/>
          </a:ln>
        </p:spPr>
      </p:pic>
      <p:sp>
        <p:nvSpPr>
          <p:cNvPr id="3" name="Espace réservé du numéro de diapositive 2"/>
          <p:cNvSpPr>
            <a:spLocks noGrp="1"/>
          </p:cNvSpPr>
          <p:nvPr>
            <p:ph type="sldNum" sz="quarter" idx="12"/>
          </p:nvPr>
        </p:nvSpPr>
        <p:spPr/>
        <p:txBody>
          <a:bodyPr/>
          <a:lstStyle/>
          <a:p>
            <a:fld id="{1EDC781A-1FBC-0244-84F7-23D5E9DE808E}" type="slidenum">
              <a:rPr lang="fr-FR" smtClean="0"/>
              <a:t>12</a:t>
            </a:fld>
            <a:endParaRPr lang="fr-FR"/>
          </a:p>
        </p:txBody>
      </p:sp>
    </p:spTree>
    <p:extLst>
      <p:ext uri="{BB962C8B-B14F-4D97-AF65-F5344CB8AC3E}">
        <p14:creationId xmlns:p14="http://schemas.microsoft.com/office/powerpoint/2010/main" val="34377434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35608" y="0"/>
            <a:ext cx="7498080" cy="1143000"/>
          </a:xfrm>
        </p:spPr>
        <p:txBody>
          <a:bodyPr>
            <a:normAutofit/>
          </a:bodyPr>
          <a:lstStyle/>
          <a:p>
            <a:r>
              <a:rPr lang="fr-FR" dirty="0" smtClean="0"/>
              <a:t>Business Plan – </a:t>
            </a:r>
            <a:r>
              <a:rPr lang="fr-FR" sz="2700" dirty="0" smtClean="0"/>
              <a:t>Matrice SWOT</a:t>
            </a:r>
            <a:endParaRPr lang="fr-FR" sz="2700" dirty="0"/>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smtClean="0">
                <a:solidFill>
                  <a:schemeClr val="bg1">
                    <a:lumMod val="65000"/>
                  </a:schemeClr>
                </a:solidFill>
              </a:rPr>
              <a:t>Etape : </a:t>
            </a:r>
            <a:r>
              <a:rPr lang="fr-FR" sz="2400" b="1" dirty="0" smtClean="0">
                <a:solidFill>
                  <a:schemeClr val="bg1">
                    <a:lumMod val="65000"/>
                  </a:schemeClr>
                </a:solidFill>
              </a:rPr>
              <a:t>Analyse </a:t>
            </a:r>
            <a:endParaRPr lang="fr-FR" sz="2400" b="1" dirty="0">
              <a:solidFill>
                <a:schemeClr val="bg1">
                  <a:lumMod val="65000"/>
                </a:schemeClr>
              </a:solidFill>
            </a:endParaRPr>
          </a:p>
        </p:txBody>
      </p:sp>
      <p:grpSp>
        <p:nvGrpSpPr>
          <p:cNvPr id="4" name="Groupe 10"/>
          <p:cNvGrpSpPr>
            <a:grpSpLocks/>
          </p:cNvGrpSpPr>
          <p:nvPr/>
        </p:nvGrpSpPr>
        <p:grpSpPr bwMode="auto">
          <a:xfrm>
            <a:off x="1573365" y="1389775"/>
            <a:ext cx="6393297" cy="4297578"/>
            <a:chOff x="1403350" y="982073"/>
            <a:chExt cx="6107259" cy="5232990"/>
          </a:xfrm>
        </p:grpSpPr>
        <p:sp>
          <p:nvSpPr>
            <p:cNvPr id="5" name="AutoShape 2"/>
            <p:cNvSpPr>
              <a:spLocks noChangeArrowheads="1"/>
            </p:cNvSpPr>
            <p:nvPr/>
          </p:nvSpPr>
          <p:spPr bwMode="auto">
            <a:xfrm>
              <a:off x="2046481" y="982073"/>
              <a:ext cx="2507070" cy="2650037"/>
            </a:xfrm>
            <a:prstGeom prst="roundRect">
              <a:avLst>
                <a:gd name="adj" fmla="val 16667"/>
              </a:avLst>
            </a:prstGeom>
            <a:solidFill>
              <a:srgbClr val="00B0F0"/>
            </a:solidFill>
            <a:ln w="9525">
              <a:solidFill>
                <a:srgbClr val="000000"/>
              </a:solidFill>
              <a:round/>
              <a:headEnd/>
              <a:tailEnd/>
            </a:ln>
            <a:effectLst>
              <a:outerShdw blurRad="63500" dist="107763" dir="18900000" algn="ctr" rotWithShape="0">
                <a:srgbClr val="000000">
                  <a:alpha val="50000"/>
                </a:srgbClr>
              </a:outerShdw>
            </a:effectLst>
          </p:spPr>
          <p:txBody>
            <a:bodyPr/>
            <a:lstStyle/>
            <a:p>
              <a:pPr algn="ctr">
                <a:spcAft>
                  <a:spcPts val="1000"/>
                </a:spcAft>
                <a:defRPr/>
              </a:pPr>
              <a:r>
                <a:rPr lang="fr-FR" sz="1400" b="1" dirty="0" smtClean="0">
                  <a:solidFill>
                    <a:srgbClr val="FFFFFF"/>
                  </a:solidFill>
                  <a:cs typeface="Arial" charset="0"/>
                </a:rPr>
                <a:t>FORCES</a:t>
              </a:r>
              <a:endParaRPr lang="fr-FR" sz="1400" b="1" dirty="0">
                <a:solidFill>
                  <a:srgbClr val="FFFFFF"/>
                </a:solidFill>
                <a:cs typeface="Arial" charset="0"/>
              </a:endParaRPr>
            </a:p>
            <a:p>
              <a:pPr>
                <a:defRPr/>
              </a:pPr>
              <a:endParaRPr lang="fr-FR" sz="1400" b="1" dirty="0">
                <a:latin typeface="Times New Roman" charset="0"/>
                <a:cs typeface="Arial" charset="0"/>
              </a:endParaRPr>
            </a:p>
            <a:p>
              <a:pPr>
                <a:defRPr/>
              </a:pPr>
              <a:endParaRPr lang="fr-FR" dirty="0">
                <a:cs typeface="Arial" charset="0"/>
              </a:endParaRPr>
            </a:p>
          </p:txBody>
        </p:sp>
        <p:sp>
          <p:nvSpPr>
            <p:cNvPr id="6" name="AutoShape 3"/>
            <p:cNvSpPr>
              <a:spLocks noChangeArrowheads="1"/>
            </p:cNvSpPr>
            <p:nvPr/>
          </p:nvSpPr>
          <p:spPr bwMode="auto">
            <a:xfrm>
              <a:off x="4939255" y="982073"/>
              <a:ext cx="2571354" cy="2650037"/>
            </a:xfrm>
            <a:prstGeom prst="roundRect">
              <a:avLst>
                <a:gd name="adj" fmla="val 16667"/>
              </a:avLst>
            </a:prstGeom>
            <a:solidFill>
              <a:srgbClr val="FFC000"/>
            </a:solidFill>
            <a:ln w="9525">
              <a:solidFill>
                <a:srgbClr val="000000"/>
              </a:solidFill>
              <a:round/>
              <a:headEnd/>
              <a:tailEnd/>
            </a:ln>
            <a:effectLst>
              <a:outerShdw blurRad="63500" dist="107763" dir="18900000" algn="ctr" rotWithShape="0">
                <a:srgbClr val="000000">
                  <a:alpha val="50000"/>
                </a:srgbClr>
              </a:outerShdw>
            </a:effectLst>
          </p:spPr>
          <p:txBody>
            <a:bodyPr/>
            <a:lstStyle/>
            <a:p>
              <a:pPr algn="ctr">
                <a:spcAft>
                  <a:spcPts val="1000"/>
                </a:spcAft>
                <a:defRPr/>
              </a:pPr>
              <a:r>
                <a:rPr lang="fr-FR" sz="1400" b="1" dirty="0" smtClean="0">
                  <a:solidFill>
                    <a:srgbClr val="FFFFFF"/>
                  </a:solidFill>
                  <a:cs typeface="Arial" charset="0"/>
                </a:rPr>
                <a:t>FAIBLESSES</a:t>
              </a:r>
              <a:endParaRPr lang="fr-FR" sz="1400" b="1" dirty="0" smtClean="0">
                <a:solidFill>
                  <a:srgbClr val="FFFFFF"/>
                </a:solidFill>
                <a:latin typeface="Times New Roman" charset="0"/>
                <a:cs typeface="Arial" charset="0"/>
              </a:endParaRPr>
            </a:p>
          </p:txBody>
        </p:sp>
        <p:sp>
          <p:nvSpPr>
            <p:cNvPr id="7" name="AutoShape 4"/>
            <p:cNvSpPr>
              <a:spLocks noChangeArrowheads="1"/>
            </p:cNvSpPr>
            <p:nvPr/>
          </p:nvSpPr>
          <p:spPr bwMode="auto">
            <a:xfrm>
              <a:off x="2046481" y="3914781"/>
              <a:ext cx="2507070" cy="2296699"/>
            </a:xfrm>
            <a:prstGeom prst="roundRect">
              <a:avLst>
                <a:gd name="adj" fmla="val 16667"/>
              </a:avLst>
            </a:prstGeom>
            <a:solidFill>
              <a:srgbClr val="00B0F0"/>
            </a:solidFill>
            <a:ln w="9525">
              <a:solidFill>
                <a:srgbClr val="000000"/>
              </a:solidFill>
              <a:round/>
              <a:headEnd/>
              <a:tailEnd/>
            </a:ln>
            <a:effectLst>
              <a:outerShdw blurRad="63500" dist="107763" dir="18900000" algn="ctr" rotWithShape="0">
                <a:srgbClr val="000000">
                  <a:alpha val="50000"/>
                </a:srgbClr>
              </a:outerShdw>
            </a:effectLst>
          </p:spPr>
          <p:txBody>
            <a:bodyPr/>
            <a:lstStyle/>
            <a:p>
              <a:pPr algn="ctr">
                <a:spcAft>
                  <a:spcPts val="1000"/>
                </a:spcAft>
                <a:defRPr/>
              </a:pPr>
              <a:r>
                <a:rPr lang="fr-FR" sz="1400" b="1" dirty="0" smtClean="0">
                  <a:solidFill>
                    <a:srgbClr val="FFFFFF"/>
                  </a:solidFill>
                  <a:cs typeface="Arial" charset="0"/>
                </a:rPr>
                <a:t>OPPORTUNITES</a:t>
              </a:r>
            </a:p>
            <a:p>
              <a:pPr>
                <a:spcAft>
                  <a:spcPts val="1000"/>
                </a:spcAft>
                <a:defRPr/>
              </a:pPr>
              <a:endParaRPr lang="fr-FR" sz="1400" b="1" dirty="0">
                <a:solidFill>
                  <a:srgbClr val="FFFFFF"/>
                </a:solidFill>
                <a:latin typeface="Times New Roman" charset="0"/>
                <a:cs typeface="Arial" charset="0"/>
              </a:endParaRPr>
            </a:p>
            <a:p>
              <a:pPr>
                <a:spcAft>
                  <a:spcPts val="1000"/>
                </a:spcAft>
                <a:defRPr/>
              </a:pPr>
              <a:endParaRPr lang="fr-FR" sz="1100" b="1" dirty="0">
                <a:solidFill>
                  <a:srgbClr val="FFFFFF"/>
                </a:solidFill>
                <a:cs typeface="Arial" charset="0"/>
              </a:endParaRPr>
            </a:p>
            <a:p>
              <a:pPr>
                <a:spcAft>
                  <a:spcPts val="1000"/>
                </a:spcAft>
                <a:defRPr/>
              </a:pPr>
              <a:endParaRPr lang="fr-FR" sz="1100" b="1" dirty="0">
                <a:solidFill>
                  <a:srgbClr val="FFFFFF"/>
                </a:solidFill>
                <a:latin typeface="Times New Roman" charset="0"/>
                <a:cs typeface="Arial" charset="0"/>
              </a:endParaRPr>
            </a:p>
            <a:p>
              <a:pPr>
                <a:spcAft>
                  <a:spcPts val="1000"/>
                </a:spcAft>
                <a:defRPr/>
              </a:pPr>
              <a:endParaRPr lang="fr-FR" dirty="0">
                <a:latin typeface="Times New Roman" charset="0"/>
                <a:cs typeface="Arial" charset="0"/>
              </a:endParaRPr>
            </a:p>
            <a:p>
              <a:pPr>
                <a:defRPr/>
              </a:pPr>
              <a:endParaRPr lang="fr-FR" dirty="0">
                <a:cs typeface="Arial" charset="0"/>
              </a:endParaRPr>
            </a:p>
          </p:txBody>
        </p:sp>
        <p:sp>
          <p:nvSpPr>
            <p:cNvPr id="9" name="AutoShape 5"/>
            <p:cNvSpPr>
              <a:spLocks noChangeArrowheads="1"/>
            </p:cNvSpPr>
            <p:nvPr/>
          </p:nvSpPr>
          <p:spPr bwMode="auto">
            <a:xfrm>
              <a:off x="4939255" y="3914780"/>
              <a:ext cx="2571354" cy="2296699"/>
            </a:xfrm>
            <a:prstGeom prst="roundRect">
              <a:avLst>
                <a:gd name="adj" fmla="val 16667"/>
              </a:avLst>
            </a:prstGeom>
            <a:solidFill>
              <a:srgbClr val="FFC000"/>
            </a:solidFill>
            <a:ln w="9525">
              <a:solidFill>
                <a:srgbClr val="000000"/>
              </a:solidFill>
              <a:round/>
              <a:headEnd/>
              <a:tailEnd/>
            </a:ln>
            <a:effectLst>
              <a:outerShdw blurRad="63500" dist="107763" dir="18900000" algn="ctr" rotWithShape="0">
                <a:srgbClr val="000000">
                  <a:alpha val="50000"/>
                </a:srgbClr>
              </a:outerShdw>
            </a:effectLst>
          </p:spPr>
          <p:txBody>
            <a:bodyPr/>
            <a:lstStyle/>
            <a:p>
              <a:pPr algn="ctr">
                <a:spcAft>
                  <a:spcPts val="1000"/>
                </a:spcAft>
                <a:defRPr/>
              </a:pPr>
              <a:r>
                <a:rPr lang="fr-FR" sz="1400" b="1" dirty="0" smtClean="0">
                  <a:solidFill>
                    <a:srgbClr val="FFFFFF"/>
                  </a:solidFill>
                  <a:cs typeface="Arial" charset="0"/>
                </a:rPr>
                <a:t>MENACES</a:t>
              </a:r>
              <a:endParaRPr lang="fr-FR" sz="1400" b="1" dirty="0">
                <a:solidFill>
                  <a:srgbClr val="FFFFFF"/>
                </a:solidFill>
                <a:latin typeface="Times New Roman" charset="0"/>
                <a:cs typeface="Arial" charset="0"/>
              </a:endParaRPr>
            </a:p>
          </p:txBody>
        </p:sp>
        <p:sp>
          <p:nvSpPr>
            <p:cNvPr id="10" name="Rectangle 7"/>
            <p:cNvSpPr>
              <a:spLocks noChangeArrowheads="1"/>
            </p:cNvSpPr>
            <p:nvPr/>
          </p:nvSpPr>
          <p:spPr bwMode="auto">
            <a:xfrm>
              <a:off x="1403350" y="3810000"/>
              <a:ext cx="303213" cy="2405063"/>
            </a:xfrm>
            <a:prstGeom prst="rect">
              <a:avLst/>
            </a:prstGeom>
            <a:solidFill>
              <a:srgbClr val="F79646"/>
            </a:solidFill>
            <a:ln w="9525">
              <a:miter lim="800000"/>
              <a:headEnd/>
              <a:tailEnd/>
            </a:ln>
            <a:scene3d>
              <a:camera prst="legacyPerspectiveTopRight"/>
              <a:lightRig rig="legacyFlat3" dir="b"/>
            </a:scene3d>
            <a:sp3d extrusionH="887400" prstMaterial="legacyMatte">
              <a:bevelT w="13500" h="13500" prst="angle"/>
              <a:bevelB w="13500" h="13500" prst="angle"/>
              <a:extrusionClr>
                <a:srgbClr val="F79646"/>
              </a:extrusionClr>
            </a:sp3d>
          </p:spPr>
          <p:txBody>
            <a:bodyPr>
              <a:flatTx/>
            </a:bodyPr>
            <a:lstStyle/>
            <a:p>
              <a:pPr>
                <a:spcAft>
                  <a:spcPts val="1000"/>
                </a:spcAft>
              </a:pPr>
              <a:r>
                <a:rPr lang="fr-FR" sz="1200" dirty="0"/>
                <a:t>         </a:t>
              </a:r>
              <a:r>
                <a:rPr lang="fr-FR" sz="1200" b="1" dirty="0"/>
                <a:t>                         EXTERNE</a:t>
              </a:r>
              <a:endParaRPr lang="fr-FR" sz="1200" dirty="0"/>
            </a:p>
          </p:txBody>
        </p:sp>
        <p:sp>
          <p:nvSpPr>
            <p:cNvPr id="11" name="Rectangle 8"/>
            <p:cNvSpPr>
              <a:spLocks noChangeArrowheads="1"/>
            </p:cNvSpPr>
            <p:nvPr/>
          </p:nvSpPr>
          <p:spPr bwMode="auto">
            <a:xfrm>
              <a:off x="1403350" y="1123408"/>
              <a:ext cx="247650" cy="2544035"/>
            </a:xfrm>
            <a:prstGeom prst="rect">
              <a:avLst/>
            </a:prstGeom>
            <a:solidFill>
              <a:srgbClr val="F79646"/>
            </a:solidFill>
            <a:ln w="9525">
              <a:miter lim="800000"/>
              <a:headEnd/>
              <a:tailEnd/>
            </a:ln>
            <a:scene3d>
              <a:camera prst="legacyPerspectiveTopRight"/>
              <a:lightRig rig="legacyFlat3" dir="b"/>
            </a:scene3d>
            <a:sp3d extrusionH="887400" prstMaterial="legacyMatte">
              <a:bevelT w="13500" h="13500" prst="angle"/>
              <a:bevelB w="13500" h="13500" prst="angle"/>
              <a:extrusionClr>
                <a:srgbClr val="F79646"/>
              </a:extrusionClr>
            </a:sp3d>
          </p:spPr>
          <p:txBody>
            <a:bodyPr>
              <a:flatTx/>
            </a:bodyPr>
            <a:lstStyle/>
            <a:p>
              <a:pPr>
                <a:spcAft>
                  <a:spcPts val="1000"/>
                </a:spcAft>
              </a:pPr>
              <a:r>
                <a:rPr lang="fr-FR" sz="1200" dirty="0"/>
                <a:t>            </a:t>
              </a:r>
              <a:r>
                <a:rPr lang="fr-FR" sz="1200" b="1" dirty="0"/>
                <a:t>                                         INTERNE</a:t>
              </a:r>
              <a:endParaRPr lang="fr-FR" sz="1200" dirty="0"/>
            </a:p>
          </p:txBody>
        </p:sp>
      </p:grpSp>
      <p:sp>
        <p:nvSpPr>
          <p:cNvPr id="13" name="Rectangle 12"/>
          <p:cNvSpPr/>
          <p:nvPr/>
        </p:nvSpPr>
        <p:spPr>
          <a:xfrm>
            <a:off x="1156329" y="6015353"/>
            <a:ext cx="7449789" cy="46823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Outil de synthèse</a:t>
            </a:r>
            <a:endParaRPr lang="fr-FR" dirty="0"/>
          </a:p>
        </p:txBody>
      </p:sp>
      <p:sp>
        <p:nvSpPr>
          <p:cNvPr id="14" name="Espace réservé du numéro de diapositive 13"/>
          <p:cNvSpPr>
            <a:spLocks noGrp="1"/>
          </p:cNvSpPr>
          <p:nvPr>
            <p:ph type="sldNum" sz="quarter" idx="12"/>
          </p:nvPr>
        </p:nvSpPr>
        <p:spPr/>
        <p:txBody>
          <a:bodyPr/>
          <a:lstStyle/>
          <a:p>
            <a:fld id="{1EDC781A-1FBC-0244-84F7-23D5E9DE808E}" type="slidenum">
              <a:rPr lang="fr-FR" smtClean="0"/>
              <a:t>13</a:t>
            </a:fld>
            <a:endParaRPr lang="fr-FR"/>
          </a:p>
        </p:txBody>
      </p:sp>
      <p:pic>
        <p:nvPicPr>
          <p:cNvPr id="15" name="Image 14"/>
          <p:cNvPicPr/>
          <p:nvPr/>
        </p:nvPicPr>
        <p:blipFill>
          <a:blip r:embed="rId3">
            <a:extLst>
              <a:ext uri="{28A0092B-C50C-407E-A947-70E740481C1C}">
                <a14:useLocalDpi xmlns:a14="http://schemas.microsoft.com/office/drawing/2010/main" val="0"/>
              </a:ext>
            </a:extLst>
          </a:blip>
          <a:srcRect/>
          <a:stretch>
            <a:fillRect/>
          </a:stretch>
        </p:blipFill>
        <p:spPr bwMode="auto">
          <a:xfrm>
            <a:off x="8613649" y="409222"/>
            <a:ext cx="454342" cy="366889"/>
          </a:xfrm>
          <a:prstGeom prst="rect">
            <a:avLst/>
          </a:prstGeom>
          <a:noFill/>
          <a:ln>
            <a:noFill/>
          </a:ln>
        </p:spPr>
      </p:pic>
    </p:spTree>
    <p:extLst>
      <p:ext uri="{BB962C8B-B14F-4D97-AF65-F5344CB8AC3E}">
        <p14:creationId xmlns:p14="http://schemas.microsoft.com/office/powerpoint/2010/main" val="24814453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35608" y="0"/>
            <a:ext cx="7498080" cy="1143000"/>
          </a:xfrm>
        </p:spPr>
        <p:txBody>
          <a:bodyPr>
            <a:normAutofit fontScale="90000"/>
          </a:bodyPr>
          <a:lstStyle/>
          <a:p>
            <a:r>
              <a:rPr lang="fr-FR" dirty="0" smtClean="0"/>
              <a:t>Business Plan – </a:t>
            </a:r>
            <a:r>
              <a:rPr lang="fr-FR" sz="2700" dirty="0" smtClean="0"/>
              <a:t>Options </a:t>
            </a:r>
            <a:r>
              <a:rPr lang="fr-FR" sz="2700" dirty="0" smtClean="0"/>
              <a:t>stratégiques spécialisation vs diversification</a:t>
            </a:r>
            <a:endParaRPr lang="fr-FR" sz="2700" dirty="0"/>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smtClean="0">
                <a:solidFill>
                  <a:schemeClr val="bg1">
                    <a:lumMod val="65000"/>
                  </a:schemeClr>
                </a:solidFill>
              </a:rPr>
              <a:t>Etape : </a:t>
            </a:r>
            <a:r>
              <a:rPr lang="fr-FR" sz="2400" b="1" dirty="0" smtClean="0">
                <a:solidFill>
                  <a:schemeClr val="bg1">
                    <a:lumMod val="65000"/>
                  </a:schemeClr>
                </a:solidFill>
              </a:rPr>
              <a:t>Analyse</a:t>
            </a:r>
            <a:endParaRPr lang="fr-FR" sz="2400" b="1" dirty="0">
              <a:solidFill>
                <a:schemeClr val="bg1">
                  <a:lumMod val="65000"/>
                </a:schemeClr>
              </a:solidFill>
            </a:endParaRPr>
          </a:p>
        </p:txBody>
      </p:sp>
      <p:sp>
        <p:nvSpPr>
          <p:cNvPr id="3" name="Espace réservé du numéro de diapositive 2"/>
          <p:cNvSpPr>
            <a:spLocks noGrp="1"/>
          </p:cNvSpPr>
          <p:nvPr>
            <p:ph type="sldNum" sz="quarter" idx="12"/>
          </p:nvPr>
        </p:nvSpPr>
        <p:spPr>
          <a:xfrm>
            <a:off x="8613648" y="6381750"/>
            <a:ext cx="457200" cy="476250"/>
          </a:xfrm>
        </p:spPr>
        <p:txBody>
          <a:bodyPr/>
          <a:lstStyle/>
          <a:p>
            <a:fld id="{1EDC781A-1FBC-0244-84F7-23D5E9DE808E}" type="slidenum">
              <a:rPr lang="fr-FR" smtClean="0"/>
              <a:t>14</a:t>
            </a:fld>
            <a:endParaRPr lang="fr-FR"/>
          </a:p>
        </p:txBody>
      </p:sp>
      <p:sp>
        <p:nvSpPr>
          <p:cNvPr id="6" name="Espace réservé du contenu 6"/>
          <p:cNvSpPr>
            <a:spLocks noGrp="1"/>
          </p:cNvSpPr>
          <p:nvPr>
            <p:ph idx="1"/>
          </p:nvPr>
        </p:nvSpPr>
        <p:spPr>
          <a:xfrm>
            <a:off x="1435608" y="2310077"/>
            <a:ext cx="7408862" cy="3451225"/>
          </a:xfrm>
        </p:spPr>
        <p:txBody>
          <a:bodyPr>
            <a:normAutofit fontScale="85000" lnSpcReduction="10000"/>
          </a:bodyPr>
          <a:lstStyle/>
          <a:p>
            <a:pPr eaLnBrk="1" hangingPunct="1"/>
            <a:r>
              <a:rPr lang="fr-FR" dirty="0">
                <a:latin typeface="Candara" charset="0"/>
              </a:rPr>
              <a:t>Concentration des forces (atouts)</a:t>
            </a:r>
          </a:p>
          <a:p>
            <a:pPr eaLnBrk="1" hangingPunct="1"/>
            <a:r>
              <a:rPr lang="fr-FR" dirty="0">
                <a:latin typeface="Candara" charset="0"/>
              </a:rPr>
              <a:t>Développement des compétences par formation ou recrutement</a:t>
            </a:r>
          </a:p>
          <a:p>
            <a:pPr eaLnBrk="1" hangingPunct="1"/>
            <a:r>
              <a:rPr lang="fr-FR" dirty="0">
                <a:latin typeface="Candara" charset="0"/>
              </a:rPr>
              <a:t>Rachat de concurrents proches en </a:t>
            </a:r>
            <a:r>
              <a:rPr lang="fr-FR" dirty="0" smtClean="0">
                <a:latin typeface="Candara" charset="0"/>
              </a:rPr>
              <a:t>savoir-faire</a:t>
            </a:r>
            <a:endParaRPr lang="fr-FR" dirty="0">
              <a:latin typeface="Candara" charset="0"/>
            </a:endParaRPr>
          </a:p>
          <a:p>
            <a:pPr eaLnBrk="1" hangingPunct="1"/>
            <a:r>
              <a:rPr lang="fr-FR" dirty="0">
                <a:latin typeface="Candara" charset="0"/>
              </a:rPr>
              <a:t>Renforcement d’une démarche « qualité » pour une satisfaction sans faille des clients existants </a:t>
            </a:r>
          </a:p>
          <a:p>
            <a:pPr eaLnBrk="1" hangingPunct="1"/>
            <a:r>
              <a:rPr lang="fr-FR" dirty="0">
                <a:latin typeface="Candara" charset="0"/>
              </a:rPr>
              <a:t>Marché « en croissance » </a:t>
            </a:r>
          </a:p>
          <a:p>
            <a:pPr eaLnBrk="1" hangingPunct="1"/>
            <a:r>
              <a:rPr lang="fr-FR" dirty="0">
                <a:latin typeface="Candara" charset="0"/>
              </a:rPr>
              <a:t>Diversification de gamme</a:t>
            </a:r>
          </a:p>
        </p:txBody>
      </p:sp>
      <p:sp>
        <p:nvSpPr>
          <p:cNvPr id="4" name="Rogner un rectangle avec un coin diagonal 3"/>
          <p:cNvSpPr/>
          <p:nvPr/>
        </p:nvSpPr>
        <p:spPr>
          <a:xfrm>
            <a:off x="2881343" y="1397541"/>
            <a:ext cx="3980804" cy="657995"/>
          </a:xfrm>
          <a:prstGeom prst="snip2DiagRect">
            <a:avLst/>
          </a:prstGeom>
          <a:solidFill>
            <a:srgbClr val="333399"/>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SPECIALISATION</a:t>
            </a:r>
            <a:endParaRPr lang="fr-FR" dirty="0"/>
          </a:p>
        </p:txBody>
      </p:sp>
      <p:sp>
        <p:nvSpPr>
          <p:cNvPr id="9" name="ZoneTexte 8"/>
          <p:cNvSpPr txBox="1"/>
          <p:nvPr/>
        </p:nvSpPr>
        <p:spPr>
          <a:xfrm>
            <a:off x="2094931" y="6038913"/>
            <a:ext cx="5838825" cy="46196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ctr" fontAlgn="auto">
              <a:spcBef>
                <a:spcPts val="0"/>
              </a:spcBef>
              <a:spcAft>
                <a:spcPts val="0"/>
              </a:spcAft>
              <a:defRPr/>
            </a:pPr>
            <a:r>
              <a:rPr lang="fr-FR" sz="2400" dirty="0"/>
              <a:t>EXPANSION RIME avec SPECIALISATION</a:t>
            </a:r>
          </a:p>
        </p:txBody>
      </p:sp>
    </p:spTree>
    <p:extLst>
      <p:ext uri="{BB962C8B-B14F-4D97-AF65-F5344CB8AC3E}">
        <p14:creationId xmlns:p14="http://schemas.microsoft.com/office/powerpoint/2010/main" val="2195774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edge">
                                      <p:cBhvr>
                                        <p:cTn id="7" dur="13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edge">
                                      <p:cBhvr>
                                        <p:cTn id="12" dur="13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edge">
                                      <p:cBhvr>
                                        <p:cTn id="17" dur="13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edge">
                                      <p:cBhvr>
                                        <p:cTn id="22" dur="13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0"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wedge">
                                      <p:cBhvr>
                                        <p:cTn id="27" dur="13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0" presetClass="entr" presetSubtype="0" fill="hold" grpId="0"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wedge">
                                      <p:cBhvr>
                                        <p:cTn id="32" dur="13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Effect transition="in" filter="fade">
                                      <p:cBhvr>
                                        <p:cTn id="3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smtClean="0">
                <a:solidFill>
                  <a:schemeClr val="bg1">
                    <a:lumMod val="65000"/>
                  </a:schemeClr>
                </a:solidFill>
              </a:rPr>
              <a:t>Etape : </a:t>
            </a:r>
            <a:r>
              <a:rPr lang="fr-FR" sz="2400" b="1" dirty="0" smtClean="0">
                <a:solidFill>
                  <a:schemeClr val="bg1">
                    <a:lumMod val="65000"/>
                  </a:schemeClr>
                </a:solidFill>
              </a:rPr>
              <a:t>Analyse</a:t>
            </a:r>
            <a:endParaRPr lang="fr-FR" sz="2400" b="1" dirty="0">
              <a:solidFill>
                <a:schemeClr val="bg1">
                  <a:lumMod val="65000"/>
                </a:schemeClr>
              </a:solidFill>
            </a:endParaRPr>
          </a:p>
        </p:txBody>
      </p:sp>
      <p:sp>
        <p:nvSpPr>
          <p:cNvPr id="3" name="Espace réservé du numéro de diapositive 2"/>
          <p:cNvSpPr>
            <a:spLocks noGrp="1"/>
          </p:cNvSpPr>
          <p:nvPr>
            <p:ph type="sldNum" sz="quarter" idx="12"/>
          </p:nvPr>
        </p:nvSpPr>
        <p:spPr/>
        <p:txBody>
          <a:bodyPr/>
          <a:lstStyle/>
          <a:p>
            <a:fld id="{1EDC781A-1FBC-0244-84F7-23D5E9DE808E}" type="slidenum">
              <a:rPr lang="fr-FR" smtClean="0"/>
              <a:t>15</a:t>
            </a:fld>
            <a:endParaRPr lang="fr-FR"/>
          </a:p>
        </p:txBody>
      </p:sp>
      <p:sp>
        <p:nvSpPr>
          <p:cNvPr id="5" name="Espace réservé du contenu 6"/>
          <p:cNvSpPr>
            <a:spLocks noGrp="1"/>
          </p:cNvSpPr>
          <p:nvPr>
            <p:ph idx="1"/>
          </p:nvPr>
        </p:nvSpPr>
        <p:spPr>
          <a:xfrm>
            <a:off x="1435608" y="2338249"/>
            <a:ext cx="7408862" cy="3714750"/>
          </a:xfrm>
        </p:spPr>
        <p:txBody>
          <a:bodyPr>
            <a:normAutofit fontScale="85000" lnSpcReduction="20000"/>
          </a:bodyPr>
          <a:lstStyle/>
          <a:p>
            <a:pPr eaLnBrk="1" hangingPunct="1"/>
            <a:r>
              <a:rPr lang="fr-FR" b="1" dirty="0">
                <a:latin typeface="Candara" charset="0"/>
              </a:rPr>
              <a:t>Technique</a:t>
            </a:r>
            <a:r>
              <a:rPr lang="fr-FR" dirty="0">
                <a:latin typeface="Candara" charset="0"/>
              </a:rPr>
              <a:t> : utiliser les </a:t>
            </a:r>
            <a:r>
              <a:rPr lang="fr-FR" dirty="0" smtClean="0">
                <a:latin typeface="Candara" charset="0"/>
              </a:rPr>
              <a:t>savoir-faire </a:t>
            </a:r>
            <a:r>
              <a:rPr lang="fr-FR" dirty="0">
                <a:latin typeface="Candara" charset="0"/>
              </a:rPr>
              <a:t>pour produire ou proposer des services distincts</a:t>
            </a:r>
          </a:p>
          <a:p>
            <a:pPr eaLnBrk="1" hangingPunct="1"/>
            <a:r>
              <a:rPr lang="fr-FR" b="1" dirty="0">
                <a:latin typeface="Candara" charset="0"/>
              </a:rPr>
              <a:t>Commercial</a:t>
            </a:r>
            <a:r>
              <a:rPr lang="fr-FR" dirty="0">
                <a:latin typeface="Candara" charset="0"/>
              </a:rPr>
              <a:t> : chercher l’indépendance des marchés pour éviter que la micro économie ne pèse sur un produit ou un service </a:t>
            </a:r>
          </a:p>
          <a:p>
            <a:pPr eaLnBrk="1" hangingPunct="1"/>
            <a:r>
              <a:rPr lang="fr-FR" b="1" dirty="0" smtClean="0">
                <a:latin typeface="Candara" charset="0"/>
              </a:rPr>
              <a:t>Croissance </a:t>
            </a:r>
            <a:endParaRPr lang="fr-FR" b="1" dirty="0">
              <a:latin typeface="Candara" charset="0"/>
            </a:endParaRPr>
          </a:p>
          <a:p>
            <a:pPr lvl="1" eaLnBrk="1" hangingPunct="1"/>
            <a:r>
              <a:rPr lang="fr-FR" sz="3200" dirty="0">
                <a:latin typeface="Candara" charset="0"/>
              </a:rPr>
              <a:t>par développement interne en créant un nouvel atelier ou nouveau service</a:t>
            </a:r>
          </a:p>
          <a:p>
            <a:pPr lvl="1" eaLnBrk="1" hangingPunct="1"/>
            <a:r>
              <a:rPr lang="fr-FR" sz="3200" dirty="0">
                <a:latin typeface="Candara" charset="0"/>
              </a:rPr>
              <a:t>Par croissance externe pour acquérir plus vite une nouvelle compétence</a:t>
            </a:r>
          </a:p>
        </p:txBody>
      </p:sp>
      <p:sp>
        <p:nvSpPr>
          <p:cNvPr id="6" name="ZoneTexte 5"/>
          <p:cNvSpPr txBox="1"/>
          <p:nvPr/>
        </p:nvSpPr>
        <p:spPr>
          <a:xfrm>
            <a:off x="1781727" y="6052999"/>
            <a:ext cx="5838825" cy="46196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sp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fontAlgn="auto">
              <a:spcBef>
                <a:spcPts val="0"/>
              </a:spcBef>
              <a:spcAft>
                <a:spcPts val="0"/>
              </a:spcAft>
              <a:defRPr/>
            </a:pPr>
            <a:r>
              <a:rPr lang="fr-FR" sz="2400" kern="1200" dirty="0"/>
              <a:t>MATURITE RIME avec DIVERSIFICATION</a:t>
            </a:r>
          </a:p>
        </p:txBody>
      </p:sp>
      <p:sp>
        <p:nvSpPr>
          <p:cNvPr id="7" name="Rogner un rectangle avec un coin diagonal 6"/>
          <p:cNvSpPr/>
          <p:nvPr/>
        </p:nvSpPr>
        <p:spPr>
          <a:xfrm>
            <a:off x="2881343" y="1411627"/>
            <a:ext cx="3980804" cy="657995"/>
          </a:xfrm>
          <a:prstGeom prst="snip2DiagRect">
            <a:avLst/>
          </a:prstGeom>
          <a:solidFill>
            <a:srgbClr val="333399"/>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DIVERSIFICATION</a:t>
            </a:r>
            <a:endParaRPr lang="fr-FR" dirty="0"/>
          </a:p>
        </p:txBody>
      </p:sp>
      <p:sp>
        <p:nvSpPr>
          <p:cNvPr id="9" name="Titre 1"/>
          <p:cNvSpPr>
            <a:spLocks noGrp="1"/>
          </p:cNvSpPr>
          <p:nvPr>
            <p:ph type="title"/>
          </p:nvPr>
        </p:nvSpPr>
        <p:spPr>
          <a:xfrm>
            <a:off x="1435608" y="0"/>
            <a:ext cx="7498080" cy="1143000"/>
          </a:xfrm>
        </p:spPr>
        <p:txBody>
          <a:bodyPr>
            <a:normAutofit fontScale="90000"/>
          </a:bodyPr>
          <a:lstStyle/>
          <a:p>
            <a:r>
              <a:rPr lang="fr-FR" dirty="0" smtClean="0"/>
              <a:t>Business Plan – </a:t>
            </a:r>
            <a:r>
              <a:rPr lang="fr-FR" sz="2700" dirty="0" smtClean="0"/>
              <a:t>Options </a:t>
            </a:r>
            <a:r>
              <a:rPr lang="fr-FR" sz="2700" dirty="0" smtClean="0"/>
              <a:t>stratégiques spécialisation vs diversification</a:t>
            </a:r>
            <a:endParaRPr lang="fr-FR" sz="2700" dirty="0"/>
          </a:p>
        </p:txBody>
      </p:sp>
    </p:spTree>
    <p:extLst>
      <p:ext uri="{BB962C8B-B14F-4D97-AF65-F5344CB8AC3E}">
        <p14:creationId xmlns:p14="http://schemas.microsoft.com/office/powerpoint/2010/main" val="661308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edge">
                                      <p:cBhvr>
                                        <p:cTn id="7" dur="13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edge">
                                      <p:cBhvr>
                                        <p:cTn id="12" dur="13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edge">
                                      <p:cBhvr>
                                        <p:cTn id="17" dur="1300"/>
                                        <p:tgtEl>
                                          <p:spTgt spid="5">
                                            <p:txEl>
                                              <p:pRg st="2" end="2"/>
                                            </p:txEl>
                                          </p:spTgt>
                                        </p:tgtEl>
                                      </p:cBhvr>
                                    </p:animEffect>
                                  </p:childTnLst>
                                </p:cTn>
                              </p:par>
                              <p:par>
                                <p:cTn id="18" presetID="20" presetClass="entr" presetSubtype="0" fill="hold" grpId="0" nodeType="with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wedge">
                                      <p:cBhvr>
                                        <p:cTn id="20" dur="1300"/>
                                        <p:tgtEl>
                                          <p:spTgt spid="5">
                                            <p:txEl>
                                              <p:pRg st="3" end="3"/>
                                            </p:txEl>
                                          </p:spTgt>
                                        </p:tgtEl>
                                      </p:cBhvr>
                                    </p:animEffect>
                                  </p:childTnLst>
                                </p:cTn>
                              </p:par>
                              <p:par>
                                <p:cTn id="21" presetID="20" presetClass="entr" presetSubtype="0" fill="hold" grpId="0"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wedge">
                                      <p:cBhvr>
                                        <p:cTn id="23" dur="13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35608" y="0"/>
            <a:ext cx="7498080" cy="1143000"/>
          </a:xfrm>
        </p:spPr>
        <p:txBody>
          <a:bodyPr>
            <a:normAutofit/>
          </a:bodyPr>
          <a:lstStyle/>
          <a:p>
            <a:r>
              <a:rPr lang="fr-FR" dirty="0" smtClean="0"/>
              <a:t>Business Plan – </a:t>
            </a:r>
            <a:r>
              <a:rPr lang="fr-FR" sz="2700" dirty="0" smtClean="0"/>
              <a:t>Positionnement</a:t>
            </a:r>
            <a:endParaRPr lang="fr-FR" sz="2700" dirty="0"/>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smtClean="0">
                <a:solidFill>
                  <a:schemeClr val="bg1">
                    <a:lumMod val="65000"/>
                  </a:schemeClr>
                </a:solidFill>
              </a:rPr>
              <a:t>Etape : </a:t>
            </a:r>
            <a:r>
              <a:rPr lang="fr-FR" sz="2400" b="1" dirty="0" smtClean="0">
                <a:solidFill>
                  <a:schemeClr val="bg1">
                    <a:lumMod val="65000"/>
                  </a:schemeClr>
                </a:solidFill>
              </a:rPr>
              <a:t>Analyse</a:t>
            </a:r>
            <a:endParaRPr lang="fr-FR" sz="2400" b="1" dirty="0">
              <a:solidFill>
                <a:schemeClr val="bg1">
                  <a:lumMod val="65000"/>
                </a:schemeClr>
              </a:solidFill>
            </a:endParaRPr>
          </a:p>
        </p:txBody>
      </p:sp>
      <p:sp>
        <p:nvSpPr>
          <p:cNvPr id="3" name="Espace réservé du numéro de diapositive 2"/>
          <p:cNvSpPr>
            <a:spLocks noGrp="1"/>
          </p:cNvSpPr>
          <p:nvPr>
            <p:ph type="sldNum" sz="quarter" idx="12"/>
          </p:nvPr>
        </p:nvSpPr>
        <p:spPr/>
        <p:txBody>
          <a:bodyPr/>
          <a:lstStyle/>
          <a:p>
            <a:fld id="{1EDC781A-1FBC-0244-84F7-23D5E9DE808E}" type="slidenum">
              <a:rPr lang="fr-FR" smtClean="0"/>
              <a:t>16</a:t>
            </a:fld>
            <a:endParaRPr lang="fr-FR"/>
          </a:p>
        </p:txBody>
      </p:sp>
      <p:graphicFrame>
        <p:nvGraphicFramePr>
          <p:cNvPr id="7" name="Chart 1025"/>
          <p:cNvGraphicFramePr>
            <a:graphicFrameLocks/>
          </p:cNvGraphicFramePr>
          <p:nvPr>
            <p:extLst>
              <p:ext uri="{D42A27DB-BD31-4B8C-83A1-F6EECF244321}">
                <p14:modId xmlns:p14="http://schemas.microsoft.com/office/powerpoint/2010/main" val="3705853611"/>
              </p:ext>
            </p:extLst>
          </p:nvPr>
        </p:nvGraphicFramePr>
        <p:xfrm>
          <a:off x="1435608" y="1309863"/>
          <a:ext cx="7302500" cy="4940300"/>
        </p:xfrm>
        <a:graphic>
          <a:graphicData uri="http://schemas.openxmlformats.org/drawingml/2006/chart">
            <c:chart xmlns:c="http://schemas.openxmlformats.org/drawingml/2006/chart" xmlns:r="http://schemas.openxmlformats.org/officeDocument/2006/relationships" r:id="rId3"/>
          </a:graphicData>
        </a:graphic>
      </p:graphicFrame>
      <p:pic>
        <p:nvPicPr>
          <p:cNvPr id="6" name="Image 5"/>
          <p:cNvPicPr/>
          <p:nvPr/>
        </p:nvPicPr>
        <p:blipFill>
          <a:blip r:embed="rId4">
            <a:extLst>
              <a:ext uri="{28A0092B-C50C-407E-A947-70E740481C1C}">
                <a14:useLocalDpi xmlns:a14="http://schemas.microsoft.com/office/drawing/2010/main" val="0"/>
              </a:ext>
            </a:extLst>
          </a:blip>
          <a:srcRect/>
          <a:stretch>
            <a:fillRect/>
          </a:stretch>
        </p:blipFill>
        <p:spPr bwMode="auto">
          <a:xfrm>
            <a:off x="8613649" y="409222"/>
            <a:ext cx="454342" cy="366889"/>
          </a:xfrm>
          <a:prstGeom prst="rect">
            <a:avLst/>
          </a:prstGeom>
          <a:noFill/>
          <a:ln>
            <a:noFill/>
          </a:ln>
        </p:spPr>
      </p:pic>
    </p:spTree>
    <p:extLst>
      <p:ext uri="{BB962C8B-B14F-4D97-AF65-F5344CB8AC3E}">
        <p14:creationId xmlns:p14="http://schemas.microsoft.com/office/powerpoint/2010/main" val="13732073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smtClean="0">
                <a:solidFill>
                  <a:schemeClr val="bg1">
                    <a:lumMod val="65000"/>
                  </a:schemeClr>
                </a:solidFill>
              </a:rPr>
              <a:t>Etape : </a:t>
            </a:r>
            <a:r>
              <a:rPr lang="fr-FR" sz="2400" b="1" dirty="0" smtClean="0">
                <a:solidFill>
                  <a:schemeClr val="bg1">
                    <a:lumMod val="65000"/>
                  </a:schemeClr>
                </a:solidFill>
              </a:rPr>
              <a:t>Analyse</a:t>
            </a:r>
            <a:endParaRPr lang="fr-FR" sz="2400" b="1" dirty="0">
              <a:solidFill>
                <a:schemeClr val="bg1">
                  <a:lumMod val="65000"/>
                </a:schemeClr>
              </a:solidFill>
            </a:endParaRPr>
          </a:p>
        </p:txBody>
      </p:sp>
      <p:sp>
        <p:nvSpPr>
          <p:cNvPr id="3" name="Espace réservé du numéro de diapositive 2"/>
          <p:cNvSpPr>
            <a:spLocks noGrp="1"/>
          </p:cNvSpPr>
          <p:nvPr>
            <p:ph type="sldNum" sz="quarter" idx="12"/>
          </p:nvPr>
        </p:nvSpPr>
        <p:spPr/>
        <p:txBody>
          <a:bodyPr/>
          <a:lstStyle/>
          <a:p>
            <a:fld id="{1EDC781A-1FBC-0244-84F7-23D5E9DE808E}" type="slidenum">
              <a:rPr lang="fr-FR" smtClean="0"/>
              <a:t>17</a:t>
            </a:fld>
            <a:endParaRPr lang="fr-FR"/>
          </a:p>
        </p:txBody>
      </p:sp>
      <p:pic>
        <p:nvPicPr>
          <p:cNvPr id="6" name="Image 5"/>
          <p:cNvPicPr/>
          <p:nvPr/>
        </p:nvPicPr>
        <p:blipFill>
          <a:blip r:embed="rId3">
            <a:extLst>
              <a:ext uri="{28A0092B-C50C-407E-A947-70E740481C1C}">
                <a14:useLocalDpi xmlns:a14="http://schemas.microsoft.com/office/drawing/2010/main" val="0"/>
              </a:ext>
            </a:extLst>
          </a:blip>
          <a:srcRect/>
          <a:stretch>
            <a:fillRect/>
          </a:stretch>
        </p:blipFill>
        <p:spPr bwMode="auto">
          <a:xfrm>
            <a:off x="8613649" y="409222"/>
            <a:ext cx="454342" cy="366889"/>
          </a:xfrm>
          <a:prstGeom prst="rect">
            <a:avLst/>
          </a:prstGeom>
          <a:noFill/>
          <a:ln>
            <a:noFill/>
          </a:ln>
        </p:spPr>
      </p:pic>
      <p:graphicFrame>
        <p:nvGraphicFramePr>
          <p:cNvPr id="9" name="Graphique 8"/>
          <p:cNvGraphicFramePr>
            <a:graphicFrameLocks/>
          </p:cNvGraphicFramePr>
          <p:nvPr>
            <p:extLst>
              <p:ext uri="{D42A27DB-BD31-4B8C-83A1-F6EECF244321}">
                <p14:modId xmlns:p14="http://schemas.microsoft.com/office/powerpoint/2010/main" val="2208386782"/>
              </p:ext>
            </p:extLst>
          </p:nvPr>
        </p:nvGraphicFramePr>
        <p:xfrm>
          <a:off x="1171928" y="1247423"/>
          <a:ext cx="3724628" cy="28956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Graphique 9"/>
          <p:cNvGraphicFramePr>
            <a:graphicFrameLocks/>
          </p:cNvGraphicFramePr>
          <p:nvPr>
            <p:extLst>
              <p:ext uri="{D42A27DB-BD31-4B8C-83A1-F6EECF244321}">
                <p14:modId xmlns:p14="http://schemas.microsoft.com/office/powerpoint/2010/main" val="2399049900"/>
              </p:ext>
            </p:extLst>
          </p:nvPr>
        </p:nvGraphicFramePr>
        <p:xfrm>
          <a:off x="5216596" y="2398888"/>
          <a:ext cx="3717092" cy="2477911"/>
        </p:xfrm>
        <a:graphic>
          <a:graphicData uri="http://schemas.openxmlformats.org/drawingml/2006/chart">
            <c:chart xmlns:c="http://schemas.openxmlformats.org/drawingml/2006/chart" xmlns:r="http://schemas.openxmlformats.org/officeDocument/2006/relationships" r:id="rId5"/>
          </a:graphicData>
        </a:graphic>
      </p:graphicFrame>
      <p:sp>
        <p:nvSpPr>
          <p:cNvPr id="11" name="ZoneTexte 10"/>
          <p:cNvSpPr txBox="1"/>
          <p:nvPr/>
        </p:nvSpPr>
        <p:spPr>
          <a:xfrm>
            <a:off x="995342" y="5096933"/>
            <a:ext cx="8148658" cy="584776"/>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fr-FR" sz="1600" dirty="0" smtClean="0"/>
              <a:t>S’orienter sur un marché attrayant doit prendre en compte la position actuelle ou future de l’entreprise en </a:t>
            </a:r>
            <a:r>
              <a:rPr lang="fr-FR" sz="1600" dirty="0" smtClean="0"/>
              <a:t>termes </a:t>
            </a:r>
            <a:r>
              <a:rPr lang="fr-FR" sz="1600" dirty="0" smtClean="0"/>
              <a:t>de volume de chiffre </a:t>
            </a:r>
            <a:r>
              <a:rPr lang="fr-FR" sz="1600" dirty="0" smtClean="0"/>
              <a:t>d’affaires, </a:t>
            </a:r>
            <a:r>
              <a:rPr lang="fr-FR" sz="1600" dirty="0" smtClean="0"/>
              <a:t>mais également de marge brute.   </a:t>
            </a:r>
            <a:endParaRPr lang="fr-FR" sz="1600" dirty="0"/>
          </a:p>
        </p:txBody>
      </p:sp>
      <p:sp>
        <p:nvSpPr>
          <p:cNvPr id="12" name="ZoneTexte 11"/>
          <p:cNvSpPr txBox="1"/>
          <p:nvPr/>
        </p:nvSpPr>
        <p:spPr>
          <a:xfrm>
            <a:off x="995342" y="5896356"/>
            <a:ext cx="8148658" cy="923330"/>
          </a:xfrm>
          <a:prstGeom prst="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r>
              <a:rPr lang="fr-FR" dirty="0" smtClean="0"/>
              <a:t>Dans cet exemple, </a:t>
            </a:r>
            <a:r>
              <a:rPr lang="fr-FR" dirty="0" smtClean="0"/>
              <a:t>on </a:t>
            </a:r>
            <a:r>
              <a:rPr lang="fr-FR" dirty="0" smtClean="0"/>
              <a:t>observe que la marge du DAS 1 est plus faible en valeur que celle du DAS </a:t>
            </a:r>
            <a:r>
              <a:rPr lang="fr-FR" dirty="0" smtClean="0"/>
              <a:t>2, </a:t>
            </a:r>
            <a:r>
              <a:rPr lang="fr-FR" dirty="0" smtClean="0"/>
              <a:t>à chiffre d’affaire plus </a:t>
            </a:r>
            <a:r>
              <a:rPr lang="fr-FR" dirty="0" smtClean="0"/>
              <a:t>faible - </a:t>
            </a:r>
            <a:r>
              <a:rPr lang="fr-FR" dirty="0" smtClean="0"/>
              <a:t>c’est une donnée importante pour les choix stratégiques et les moyens à mettre en </a:t>
            </a:r>
            <a:r>
              <a:rPr lang="fr-FR" dirty="0" smtClean="0"/>
              <a:t>œuvre.</a:t>
            </a:r>
            <a:endParaRPr lang="fr-FR" dirty="0"/>
          </a:p>
        </p:txBody>
      </p:sp>
      <p:sp>
        <p:nvSpPr>
          <p:cNvPr id="13" name="Titre 1"/>
          <p:cNvSpPr>
            <a:spLocks noGrp="1"/>
          </p:cNvSpPr>
          <p:nvPr>
            <p:ph type="title"/>
          </p:nvPr>
        </p:nvSpPr>
        <p:spPr>
          <a:xfrm>
            <a:off x="995342" y="117431"/>
            <a:ext cx="7498080" cy="1143000"/>
          </a:xfrm>
        </p:spPr>
        <p:txBody>
          <a:bodyPr/>
          <a:lstStyle/>
          <a:p>
            <a:r>
              <a:rPr lang="fr-FR" dirty="0" smtClean="0"/>
              <a:t>Positionnement CAHT &amp; Marge</a:t>
            </a:r>
            <a:endParaRPr lang="fr-FR" dirty="0"/>
          </a:p>
        </p:txBody>
      </p:sp>
    </p:spTree>
    <p:extLst>
      <p:ext uri="{BB962C8B-B14F-4D97-AF65-F5344CB8AC3E}">
        <p14:creationId xmlns:p14="http://schemas.microsoft.com/office/powerpoint/2010/main" val="39108472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Business Plan – </a:t>
            </a:r>
            <a:r>
              <a:rPr lang="fr-FR" sz="2700" dirty="0" smtClean="0"/>
              <a:t>la Vision Stratégique</a:t>
            </a:r>
            <a:endParaRPr lang="fr-FR" sz="2700" dirty="0"/>
          </a:p>
        </p:txBody>
      </p:sp>
      <p:sp>
        <p:nvSpPr>
          <p:cNvPr id="6" name="Espace réservé du contenu 5"/>
          <p:cNvSpPr>
            <a:spLocks noGrp="1"/>
          </p:cNvSpPr>
          <p:nvPr>
            <p:ph idx="1"/>
          </p:nvPr>
        </p:nvSpPr>
        <p:spPr>
          <a:xfrm>
            <a:off x="1210600" y="1447799"/>
            <a:ext cx="7860248" cy="4567553"/>
          </a:xfrm>
        </p:spPr>
        <p:txBody>
          <a:bodyPr/>
          <a:lstStyle/>
          <a:p>
            <a:pPr marL="82296" indent="0">
              <a:buNone/>
            </a:pPr>
            <a:r>
              <a:rPr lang="fr-FR" dirty="0" smtClean="0"/>
              <a:t>Il s’agit de décrire à 3 ans les ambitions pour le projet ou l’entreprise :</a:t>
            </a:r>
          </a:p>
          <a:p>
            <a:pPr marL="82296" indent="0">
              <a:buNone/>
            </a:pPr>
            <a:endParaRPr lang="fr-FR" dirty="0" smtClean="0"/>
          </a:p>
          <a:p>
            <a:pPr lvl="1"/>
            <a:r>
              <a:rPr lang="fr-FR" dirty="0" smtClean="0"/>
              <a:t>La stratégie choisie </a:t>
            </a:r>
            <a:r>
              <a:rPr lang="fr-FR" sz="1800" dirty="0" smtClean="0">
                <a:solidFill>
                  <a:srgbClr val="0000FF"/>
                </a:solidFill>
              </a:rPr>
              <a:t>(spécialisation ou diversification)</a:t>
            </a:r>
          </a:p>
          <a:p>
            <a:pPr lvl="1"/>
            <a:r>
              <a:rPr lang="fr-FR" dirty="0" smtClean="0"/>
              <a:t>Les cibles commerciales </a:t>
            </a:r>
            <a:r>
              <a:rPr lang="fr-FR" sz="1800" dirty="0" smtClean="0">
                <a:solidFill>
                  <a:srgbClr val="0000FF"/>
                </a:solidFill>
              </a:rPr>
              <a:t>(typologie des clients visés)</a:t>
            </a:r>
          </a:p>
          <a:p>
            <a:pPr lvl="1"/>
            <a:r>
              <a:rPr lang="fr-FR" dirty="0" smtClean="0"/>
              <a:t>Les objectifs commerciaux </a:t>
            </a:r>
            <a:r>
              <a:rPr lang="fr-FR" sz="1800" dirty="0" smtClean="0">
                <a:solidFill>
                  <a:srgbClr val="0000FF"/>
                </a:solidFill>
              </a:rPr>
              <a:t>(chiffre </a:t>
            </a:r>
            <a:r>
              <a:rPr lang="fr-FR" sz="1800" dirty="0" smtClean="0">
                <a:solidFill>
                  <a:srgbClr val="0000FF"/>
                </a:solidFill>
              </a:rPr>
              <a:t>d’affaires, taux de croissance)</a:t>
            </a:r>
          </a:p>
          <a:p>
            <a:pPr lvl="1"/>
            <a:r>
              <a:rPr lang="fr-FR" dirty="0" smtClean="0"/>
              <a:t>Les moyens mis en œuvre </a:t>
            </a:r>
            <a:r>
              <a:rPr lang="fr-FR" sz="1800" dirty="0" smtClean="0">
                <a:solidFill>
                  <a:srgbClr val="0000FF"/>
                </a:solidFill>
              </a:rPr>
              <a:t>(mix marketing)</a:t>
            </a:r>
          </a:p>
          <a:p>
            <a:pPr marL="402336" lvl="1" indent="0">
              <a:buNone/>
            </a:pPr>
            <a:endParaRPr lang="fr-FR" sz="1800" dirty="0">
              <a:solidFill>
                <a:srgbClr val="0000FF"/>
              </a:solidFill>
            </a:endParaRPr>
          </a:p>
        </p:txBody>
      </p:sp>
      <p:sp>
        <p:nvSpPr>
          <p:cNvPr id="3" name="Espace réservé du numéro de diapositive 2"/>
          <p:cNvSpPr>
            <a:spLocks noGrp="1"/>
          </p:cNvSpPr>
          <p:nvPr>
            <p:ph type="sldNum" sz="quarter" idx="12"/>
          </p:nvPr>
        </p:nvSpPr>
        <p:spPr/>
        <p:txBody>
          <a:bodyPr/>
          <a:lstStyle/>
          <a:p>
            <a:fld id="{1EDC781A-1FBC-0244-84F7-23D5E9DE808E}" type="slidenum">
              <a:rPr lang="fr-FR" smtClean="0"/>
              <a:t>18</a:t>
            </a:fld>
            <a:endParaRPr lang="fr-FR"/>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smtClean="0">
                <a:solidFill>
                  <a:schemeClr val="bg1">
                    <a:lumMod val="65000"/>
                  </a:schemeClr>
                </a:solidFill>
              </a:rPr>
              <a:t>Etape : </a:t>
            </a:r>
            <a:r>
              <a:rPr lang="fr-FR" sz="2400" b="1" dirty="0" smtClean="0">
                <a:solidFill>
                  <a:srgbClr val="FF0000"/>
                </a:solidFill>
              </a:rPr>
              <a:t>FORMALISATION</a:t>
            </a:r>
            <a:endParaRPr lang="fr-FR" sz="2400" b="1" dirty="0">
              <a:solidFill>
                <a:srgbClr val="FF0000"/>
              </a:solidFill>
            </a:endParaRPr>
          </a:p>
        </p:txBody>
      </p:sp>
    </p:spTree>
    <p:extLst>
      <p:ext uri="{BB962C8B-B14F-4D97-AF65-F5344CB8AC3E}">
        <p14:creationId xmlns:p14="http://schemas.microsoft.com/office/powerpoint/2010/main" val="26278621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35608" y="0"/>
            <a:ext cx="7498080" cy="1143000"/>
          </a:xfrm>
        </p:spPr>
        <p:txBody>
          <a:bodyPr>
            <a:normAutofit/>
          </a:bodyPr>
          <a:lstStyle/>
          <a:p>
            <a:r>
              <a:rPr lang="fr-FR" dirty="0" smtClean="0"/>
              <a:t>Business Plan – </a:t>
            </a:r>
            <a:r>
              <a:rPr lang="fr-FR" sz="2700" dirty="0"/>
              <a:t>F</a:t>
            </a:r>
            <a:r>
              <a:rPr lang="fr-FR" sz="2700" dirty="0" smtClean="0"/>
              <a:t>ixer les orientations</a:t>
            </a:r>
            <a:endParaRPr lang="fr-FR" sz="2700" dirty="0"/>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smtClean="0">
                <a:solidFill>
                  <a:schemeClr val="bg1">
                    <a:lumMod val="65000"/>
                  </a:schemeClr>
                </a:solidFill>
              </a:rPr>
              <a:t>Etape : </a:t>
            </a:r>
            <a:r>
              <a:rPr lang="fr-FR" sz="2400" b="1" dirty="0" smtClean="0">
                <a:solidFill>
                  <a:schemeClr val="bg1">
                    <a:lumMod val="65000"/>
                  </a:schemeClr>
                </a:solidFill>
              </a:rPr>
              <a:t>FORMALISATION</a:t>
            </a:r>
            <a:endParaRPr lang="fr-FR" sz="2400" b="1" dirty="0">
              <a:solidFill>
                <a:schemeClr val="bg1">
                  <a:lumMod val="65000"/>
                </a:schemeClr>
              </a:solidFill>
            </a:endParaRPr>
          </a:p>
        </p:txBody>
      </p:sp>
      <p:sp>
        <p:nvSpPr>
          <p:cNvPr id="3" name="Espace réservé du numéro de diapositive 2"/>
          <p:cNvSpPr>
            <a:spLocks noGrp="1"/>
          </p:cNvSpPr>
          <p:nvPr>
            <p:ph type="sldNum" sz="quarter" idx="12"/>
          </p:nvPr>
        </p:nvSpPr>
        <p:spPr/>
        <p:txBody>
          <a:bodyPr/>
          <a:lstStyle/>
          <a:p>
            <a:fld id="{1EDC781A-1FBC-0244-84F7-23D5E9DE808E}" type="slidenum">
              <a:rPr lang="fr-FR" smtClean="0"/>
              <a:t>19</a:t>
            </a:fld>
            <a:endParaRPr lang="fr-FR"/>
          </a:p>
        </p:txBody>
      </p:sp>
      <p:sp>
        <p:nvSpPr>
          <p:cNvPr id="5" name="Espace réservé du contenu 1"/>
          <p:cNvSpPr>
            <a:spLocks noGrp="1"/>
          </p:cNvSpPr>
          <p:nvPr>
            <p:ph idx="1"/>
          </p:nvPr>
        </p:nvSpPr>
        <p:spPr>
          <a:xfrm>
            <a:off x="1435608" y="2290080"/>
            <a:ext cx="7160700" cy="3451225"/>
          </a:xfrm>
        </p:spPr>
        <p:style>
          <a:lnRef idx="0">
            <a:schemeClr val="accent4"/>
          </a:lnRef>
          <a:fillRef idx="3">
            <a:schemeClr val="accent4"/>
          </a:fillRef>
          <a:effectRef idx="3">
            <a:schemeClr val="accent4"/>
          </a:effectRef>
          <a:fontRef idx="minor">
            <a:schemeClr val="lt1"/>
          </a:fontRef>
        </p:style>
        <p:txBody>
          <a:bodyPr>
            <a:normAutofit fontScale="92500" lnSpcReduction="10000"/>
          </a:bodyPr>
          <a:lstStyle/>
          <a:p>
            <a:r>
              <a:rPr lang="fr-FR" dirty="0">
                <a:latin typeface="Candara" charset="0"/>
              </a:rPr>
              <a:t>Accroitre </a:t>
            </a:r>
          </a:p>
          <a:p>
            <a:r>
              <a:rPr lang="fr-FR" dirty="0">
                <a:latin typeface="Candara" charset="0"/>
              </a:rPr>
              <a:t>Renforcer </a:t>
            </a:r>
          </a:p>
          <a:p>
            <a:r>
              <a:rPr lang="fr-FR" dirty="0" smtClean="0">
                <a:latin typeface="Candara" charset="0"/>
              </a:rPr>
              <a:t>Accompagner</a:t>
            </a:r>
          </a:p>
          <a:p>
            <a:r>
              <a:rPr lang="fr-FR" dirty="0" smtClean="0">
                <a:latin typeface="Candara" charset="0"/>
              </a:rPr>
              <a:t>Développer  </a:t>
            </a:r>
            <a:endParaRPr lang="fr-FR" dirty="0">
              <a:latin typeface="Candara" charset="0"/>
            </a:endParaRPr>
          </a:p>
          <a:p>
            <a:r>
              <a:rPr lang="fr-FR" dirty="0" smtClean="0">
                <a:latin typeface="Candara" charset="0"/>
              </a:rPr>
              <a:t>Satisfaire  (un juste besoin</a:t>
            </a:r>
            <a:r>
              <a:rPr lang="fr-FR" dirty="0">
                <a:latin typeface="Candara" charset="0"/>
              </a:rPr>
              <a:t>) </a:t>
            </a:r>
          </a:p>
          <a:p>
            <a:r>
              <a:rPr lang="fr-FR" dirty="0">
                <a:latin typeface="Candara" charset="0"/>
              </a:rPr>
              <a:t>Conserver (sa part de marché</a:t>
            </a:r>
            <a:r>
              <a:rPr lang="fr-FR" dirty="0" smtClean="0">
                <a:latin typeface="Candara" charset="0"/>
              </a:rPr>
              <a:t>)</a:t>
            </a:r>
          </a:p>
          <a:p>
            <a:r>
              <a:rPr lang="fr-FR" dirty="0" smtClean="0">
                <a:latin typeface="Candara" charset="0"/>
              </a:rPr>
              <a:t>…</a:t>
            </a:r>
            <a:r>
              <a:rPr lang="fr-FR" dirty="0" smtClean="0">
                <a:latin typeface="Candara" charset="0"/>
              </a:rPr>
              <a:t> </a:t>
            </a:r>
            <a:endParaRPr lang="fr-FR" dirty="0">
              <a:latin typeface="Candara" charset="0"/>
            </a:endParaRPr>
          </a:p>
        </p:txBody>
      </p:sp>
      <p:sp>
        <p:nvSpPr>
          <p:cNvPr id="4" name="Arrondir un rectangle avec un coin diagonal 3"/>
          <p:cNvSpPr/>
          <p:nvPr/>
        </p:nvSpPr>
        <p:spPr>
          <a:xfrm>
            <a:off x="2282279" y="1388962"/>
            <a:ext cx="5497315" cy="634954"/>
          </a:xfrm>
          <a:prstGeom prst="round2Diag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2000" dirty="0" smtClean="0"/>
              <a:t>Choisir un verbe d’action qui fixe le sens du projet  </a:t>
            </a:r>
            <a:endParaRPr lang="fr-FR" sz="2000" dirty="0"/>
          </a:p>
        </p:txBody>
      </p:sp>
      <p:pic>
        <p:nvPicPr>
          <p:cNvPr id="7" name="Image 6"/>
          <p:cNvPicPr/>
          <p:nvPr/>
        </p:nvPicPr>
        <p:blipFill>
          <a:blip r:embed="rId3">
            <a:extLst>
              <a:ext uri="{28A0092B-C50C-407E-A947-70E740481C1C}">
                <a14:useLocalDpi xmlns:a14="http://schemas.microsoft.com/office/drawing/2010/main" val="0"/>
              </a:ext>
            </a:extLst>
          </a:blip>
          <a:srcRect/>
          <a:stretch>
            <a:fillRect/>
          </a:stretch>
        </p:blipFill>
        <p:spPr bwMode="auto">
          <a:xfrm>
            <a:off x="8613649" y="409222"/>
            <a:ext cx="454342" cy="366889"/>
          </a:xfrm>
          <a:prstGeom prst="rect">
            <a:avLst/>
          </a:prstGeom>
          <a:noFill/>
          <a:ln>
            <a:noFill/>
          </a:ln>
        </p:spPr>
      </p:pic>
    </p:spTree>
    <p:extLst>
      <p:ext uri="{BB962C8B-B14F-4D97-AF65-F5344CB8AC3E}">
        <p14:creationId xmlns:p14="http://schemas.microsoft.com/office/powerpoint/2010/main" val="14700728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35608" y="0"/>
            <a:ext cx="7498080" cy="1143000"/>
          </a:xfrm>
        </p:spPr>
        <p:txBody>
          <a:bodyPr>
            <a:normAutofit/>
          </a:bodyPr>
          <a:lstStyle/>
          <a:p>
            <a:r>
              <a:rPr lang="fr-FR" dirty="0" smtClean="0"/>
              <a:t>Business Plan – </a:t>
            </a:r>
            <a:r>
              <a:rPr lang="fr-FR" sz="2700" dirty="0"/>
              <a:t>F</a:t>
            </a:r>
            <a:r>
              <a:rPr lang="fr-FR" sz="2700" dirty="0" smtClean="0"/>
              <a:t>ixer les Objectifs</a:t>
            </a:r>
            <a:endParaRPr lang="fr-FR" sz="2700" dirty="0"/>
          </a:p>
        </p:txBody>
      </p:sp>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smtClean="0">
                <a:solidFill>
                  <a:schemeClr val="bg1">
                    <a:lumMod val="65000"/>
                  </a:schemeClr>
                </a:solidFill>
              </a:rPr>
              <a:t>Etape : </a:t>
            </a:r>
            <a:r>
              <a:rPr lang="fr-FR" sz="2400" b="1" dirty="0" smtClean="0">
                <a:solidFill>
                  <a:schemeClr val="bg1">
                    <a:lumMod val="65000"/>
                  </a:schemeClr>
                </a:solidFill>
              </a:rPr>
              <a:t>FORMALISATION</a:t>
            </a:r>
            <a:endParaRPr lang="fr-FR" sz="2400" b="1" dirty="0">
              <a:solidFill>
                <a:schemeClr val="bg1">
                  <a:lumMod val="65000"/>
                </a:schemeClr>
              </a:solidFill>
            </a:endParaRPr>
          </a:p>
        </p:txBody>
      </p:sp>
      <p:sp>
        <p:nvSpPr>
          <p:cNvPr id="3" name="Espace réservé du numéro de diapositive 2"/>
          <p:cNvSpPr>
            <a:spLocks noGrp="1"/>
          </p:cNvSpPr>
          <p:nvPr>
            <p:ph type="sldNum" sz="quarter" idx="12"/>
          </p:nvPr>
        </p:nvSpPr>
        <p:spPr/>
        <p:txBody>
          <a:bodyPr/>
          <a:lstStyle/>
          <a:p>
            <a:fld id="{1EDC781A-1FBC-0244-84F7-23D5E9DE808E}" type="slidenum">
              <a:rPr lang="fr-FR" smtClean="0"/>
              <a:t>20</a:t>
            </a:fld>
            <a:endParaRPr lang="fr-FR" dirty="0"/>
          </a:p>
        </p:txBody>
      </p:sp>
      <p:sp>
        <p:nvSpPr>
          <p:cNvPr id="4" name="Arrondir un rectangle avec un coin diagonal 3"/>
          <p:cNvSpPr/>
          <p:nvPr/>
        </p:nvSpPr>
        <p:spPr>
          <a:xfrm>
            <a:off x="2282279" y="1388962"/>
            <a:ext cx="5497315" cy="634954"/>
          </a:xfrm>
          <a:prstGeom prst="round2Diag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2000" dirty="0" smtClean="0"/>
              <a:t>Pour être efficace, un objectif doit être </a:t>
            </a:r>
            <a:endParaRPr lang="fr-FR" sz="2000" dirty="0"/>
          </a:p>
        </p:txBody>
      </p:sp>
      <p:grpSp>
        <p:nvGrpSpPr>
          <p:cNvPr id="9" name="Grouper 8"/>
          <p:cNvGrpSpPr/>
          <p:nvPr/>
        </p:nvGrpSpPr>
        <p:grpSpPr>
          <a:xfrm>
            <a:off x="1246909" y="2548449"/>
            <a:ext cx="7686779" cy="4090402"/>
            <a:chOff x="564320" y="1723397"/>
            <a:chExt cx="8220385" cy="4090402"/>
          </a:xfrm>
        </p:grpSpPr>
        <p:sp>
          <p:nvSpPr>
            <p:cNvPr id="10" name="Carré corné 9"/>
            <p:cNvSpPr/>
            <p:nvPr/>
          </p:nvSpPr>
          <p:spPr>
            <a:xfrm>
              <a:off x="564320" y="1723397"/>
              <a:ext cx="3901008" cy="1194344"/>
            </a:xfrm>
            <a:prstGeom prst="foldedCorner">
              <a:avLst/>
            </a:prstGeom>
          </p:spPr>
          <p:style>
            <a:lnRef idx="0">
              <a:schemeClr val="accent4"/>
            </a:lnRef>
            <a:fillRef idx="3">
              <a:schemeClr val="accent4"/>
            </a:fillRef>
            <a:effectRef idx="3">
              <a:schemeClr val="accent4"/>
            </a:effectRef>
            <a:fontRef idx="minor">
              <a:schemeClr val="lt1"/>
            </a:fontRef>
          </p:style>
          <p:txBody>
            <a:bodyPr anchor="ctr"/>
            <a:lstStyle/>
            <a:p>
              <a:pPr algn="ctr">
                <a:defRPr/>
              </a:pPr>
              <a:r>
                <a:rPr lang="fr-FR" b="1" dirty="0" smtClean="0">
                  <a:solidFill>
                    <a:schemeClr val="tx1"/>
                  </a:solidFill>
                  <a:effectLst>
                    <a:outerShdw blurRad="38100" dist="38100" dir="2700000" algn="tl">
                      <a:srgbClr val="000000">
                        <a:alpha val="43137"/>
                      </a:srgbClr>
                    </a:outerShdw>
                  </a:effectLst>
                </a:rPr>
                <a:t>Borné</a:t>
              </a:r>
              <a:r>
                <a:rPr lang="fr-FR" dirty="0" smtClean="0">
                  <a:solidFill>
                    <a:schemeClr val="tx1"/>
                  </a:solidFill>
                  <a:effectLst>
                    <a:outerShdw blurRad="38100" dist="38100" dir="2700000" algn="tl">
                      <a:srgbClr val="000000">
                        <a:alpha val="43137"/>
                      </a:srgbClr>
                    </a:outerShdw>
                  </a:effectLst>
                </a:rPr>
                <a:t> </a:t>
              </a:r>
              <a:r>
                <a:rPr lang="fr-FR" dirty="0">
                  <a:solidFill>
                    <a:schemeClr val="tx1"/>
                  </a:solidFill>
                  <a:effectLst>
                    <a:outerShdw blurRad="38100" dist="38100" dir="2700000" algn="tl">
                      <a:srgbClr val="000000">
                        <a:alpha val="43137"/>
                      </a:srgbClr>
                    </a:outerShdw>
                  </a:effectLst>
                </a:rPr>
                <a:t>avec une date et une valeur</a:t>
              </a:r>
            </a:p>
            <a:p>
              <a:pPr algn="ctr">
                <a:defRPr/>
              </a:pPr>
              <a:r>
                <a:rPr lang="fr-FR" dirty="0" smtClean="0">
                  <a:solidFill>
                    <a:schemeClr val="tx1"/>
                  </a:solidFill>
                  <a:effectLst>
                    <a:outerShdw blurRad="38100" dist="38100" dir="2700000" algn="tl">
                      <a:srgbClr val="000000">
                        <a:alpha val="43137"/>
                      </a:srgbClr>
                    </a:outerShdw>
                  </a:effectLst>
                </a:rPr>
                <a:t>(exemple </a:t>
              </a:r>
              <a:r>
                <a:rPr lang="fr-FR" dirty="0">
                  <a:solidFill>
                    <a:schemeClr val="tx1"/>
                  </a:solidFill>
                  <a:effectLst>
                    <a:outerShdw blurRad="38100" dist="38100" dir="2700000" algn="tl">
                      <a:srgbClr val="000000">
                        <a:alpha val="43137"/>
                      </a:srgbClr>
                    </a:outerShdw>
                  </a:effectLst>
                </a:rPr>
                <a:t>: développer l’activité bois à 3 M€ pour </a:t>
              </a:r>
              <a:r>
                <a:rPr lang="fr-FR" dirty="0" smtClean="0">
                  <a:solidFill>
                    <a:schemeClr val="tx1"/>
                  </a:solidFill>
                  <a:effectLst>
                    <a:outerShdw blurRad="38100" dist="38100" dir="2700000" algn="tl">
                      <a:srgbClr val="000000">
                        <a:alpha val="43137"/>
                      </a:srgbClr>
                    </a:outerShdw>
                  </a:effectLst>
                </a:rPr>
                <a:t>2015)</a:t>
              </a:r>
              <a:endParaRPr lang="fr-FR" dirty="0">
                <a:solidFill>
                  <a:schemeClr val="tx1"/>
                </a:solidFill>
                <a:effectLst>
                  <a:outerShdw blurRad="38100" dist="38100" dir="2700000" algn="tl">
                    <a:srgbClr val="000000">
                      <a:alpha val="43137"/>
                    </a:srgbClr>
                  </a:outerShdw>
                </a:effectLst>
              </a:endParaRPr>
            </a:p>
          </p:txBody>
        </p:sp>
        <p:sp>
          <p:nvSpPr>
            <p:cNvPr id="11" name="Carré corné 10"/>
            <p:cNvSpPr/>
            <p:nvPr/>
          </p:nvSpPr>
          <p:spPr>
            <a:xfrm>
              <a:off x="564320" y="3196199"/>
              <a:ext cx="3901008" cy="1597251"/>
            </a:xfrm>
            <a:prstGeom prst="foldedCorner">
              <a:avLst/>
            </a:prstGeom>
          </p:spPr>
          <p:style>
            <a:lnRef idx="0">
              <a:schemeClr val="accent4"/>
            </a:lnRef>
            <a:fillRef idx="3">
              <a:schemeClr val="accent4"/>
            </a:fillRef>
            <a:effectRef idx="3">
              <a:schemeClr val="accent4"/>
            </a:effectRef>
            <a:fontRef idx="minor">
              <a:schemeClr val="lt1"/>
            </a:fontRef>
          </p:style>
          <p:txBody>
            <a:bodyPr anchor="ctr"/>
            <a:lstStyle>
              <a:lvl1pPr eaLnBrk="0" hangingPunct="0">
                <a:defRPr sz="2400">
                  <a:solidFill>
                    <a:schemeClr val="tx1"/>
                  </a:solidFill>
                  <a:latin typeface="Candara" charset="0"/>
                  <a:ea typeface="ＭＳ Ｐゴシック" charset="0"/>
                  <a:cs typeface="ＭＳ Ｐゴシック" charset="0"/>
                </a:defRPr>
              </a:lvl1pPr>
              <a:lvl2pPr marL="742950" indent="-285750" eaLnBrk="0" hangingPunct="0">
                <a:defRPr sz="2400">
                  <a:solidFill>
                    <a:schemeClr val="tx1"/>
                  </a:solidFill>
                  <a:latin typeface="Candara" charset="0"/>
                  <a:ea typeface="ＭＳ Ｐゴシック" charset="0"/>
                </a:defRPr>
              </a:lvl2pPr>
              <a:lvl3pPr marL="1143000" indent="-228600" eaLnBrk="0" hangingPunct="0">
                <a:defRPr sz="2400">
                  <a:solidFill>
                    <a:schemeClr val="tx1"/>
                  </a:solidFill>
                  <a:latin typeface="Candara" charset="0"/>
                  <a:ea typeface="ＭＳ Ｐゴシック" charset="0"/>
                </a:defRPr>
              </a:lvl3pPr>
              <a:lvl4pPr marL="1600200" indent="-228600" eaLnBrk="0" hangingPunct="0">
                <a:defRPr sz="2400">
                  <a:solidFill>
                    <a:schemeClr val="tx1"/>
                  </a:solidFill>
                  <a:latin typeface="Candara" charset="0"/>
                  <a:ea typeface="ＭＳ Ｐゴシック" charset="0"/>
                </a:defRPr>
              </a:lvl4pPr>
              <a:lvl5pPr marL="2057400" indent="-228600" eaLnBrk="0" hangingPunct="0">
                <a:defRPr sz="2400">
                  <a:solidFill>
                    <a:schemeClr val="tx1"/>
                  </a:solidFill>
                  <a:latin typeface="Candara" charset="0"/>
                  <a:ea typeface="ＭＳ Ｐゴシック" charset="0"/>
                </a:defRPr>
              </a:lvl5pPr>
              <a:lvl6pPr marL="2514600" indent="-228600" eaLnBrk="0" fontAlgn="base" hangingPunct="0">
                <a:spcBef>
                  <a:spcPct val="0"/>
                </a:spcBef>
                <a:spcAft>
                  <a:spcPct val="0"/>
                </a:spcAft>
                <a:defRPr sz="2400">
                  <a:solidFill>
                    <a:schemeClr val="tx1"/>
                  </a:solidFill>
                  <a:latin typeface="Candara" charset="0"/>
                  <a:ea typeface="ＭＳ Ｐゴシック" charset="0"/>
                </a:defRPr>
              </a:lvl6pPr>
              <a:lvl7pPr marL="2971800" indent="-228600" eaLnBrk="0" fontAlgn="base" hangingPunct="0">
                <a:spcBef>
                  <a:spcPct val="0"/>
                </a:spcBef>
                <a:spcAft>
                  <a:spcPct val="0"/>
                </a:spcAft>
                <a:defRPr sz="2400">
                  <a:solidFill>
                    <a:schemeClr val="tx1"/>
                  </a:solidFill>
                  <a:latin typeface="Candara" charset="0"/>
                  <a:ea typeface="ＭＳ Ｐゴシック" charset="0"/>
                </a:defRPr>
              </a:lvl7pPr>
              <a:lvl8pPr marL="3429000" indent="-228600" eaLnBrk="0" fontAlgn="base" hangingPunct="0">
                <a:spcBef>
                  <a:spcPct val="0"/>
                </a:spcBef>
                <a:spcAft>
                  <a:spcPct val="0"/>
                </a:spcAft>
                <a:defRPr sz="2400">
                  <a:solidFill>
                    <a:schemeClr val="tx1"/>
                  </a:solidFill>
                  <a:latin typeface="Candara" charset="0"/>
                  <a:ea typeface="ＭＳ Ｐゴシック" charset="0"/>
                </a:defRPr>
              </a:lvl8pPr>
              <a:lvl9pPr marL="3886200" indent="-228600" eaLnBrk="0" fontAlgn="base" hangingPunct="0">
                <a:spcBef>
                  <a:spcPct val="0"/>
                </a:spcBef>
                <a:spcAft>
                  <a:spcPct val="0"/>
                </a:spcAft>
                <a:defRPr sz="2400">
                  <a:solidFill>
                    <a:schemeClr val="tx1"/>
                  </a:solidFill>
                  <a:latin typeface="Candara" charset="0"/>
                  <a:ea typeface="ＭＳ Ｐゴシック" charset="0"/>
                </a:defRPr>
              </a:lvl9pPr>
            </a:lstStyle>
            <a:p>
              <a:pPr algn="ctr" eaLnBrk="1" hangingPunct="1"/>
              <a:r>
                <a:rPr lang="fr-FR" sz="1800" b="1" dirty="0">
                  <a:effectLst>
                    <a:outerShdw blurRad="38100" dist="38100" dir="2700000" algn="tl">
                      <a:srgbClr val="000000">
                        <a:alpha val="43137"/>
                      </a:srgbClr>
                    </a:outerShdw>
                  </a:effectLst>
                </a:rPr>
                <a:t>A</a:t>
              </a:r>
              <a:r>
                <a:rPr lang="fr-FR" sz="1800" b="1" dirty="0" smtClean="0">
                  <a:effectLst>
                    <a:outerShdw blurRad="38100" dist="38100" dir="2700000" algn="tl">
                      <a:srgbClr val="000000">
                        <a:alpha val="43137"/>
                      </a:srgbClr>
                    </a:outerShdw>
                  </a:effectLst>
                </a:rPr>
                <a:t>ccessible</a:t>
              </a:r>
              <a:r>
                <a:rPr lang="fr-FR" sz="1800" dirty="0" smtClean="0">
                  <a:effectLst>
                    <a:outerShdw blurRad="38100" dist="38100" dir="2700000" algn="tl">
                      <a:srgbClr val="000000">
                        <a:alpha val="43137"/>
                      </a:srgbClr>
                    </a:outerShdw>
                  </a:effectLst>
                </a:rPr>
                <a:t> </a:t>
              </a:r>
              <a:r>
                <a:rPr lang="fr-FR" sz="1800" dirty="0" smtClean="0">
                  <a:effectLst>
                    <a:outerShdw blurRad="38100" dist="38100" dir="2700000" algn="tl">
                      <a:srgbClr val="000000">
                        <a:alpha val="43137"/>
                      </a:srgbClr>
                    </a:outerShdw>
                  </a:effectLst>
                </a:rPr>
                <a:t>, par </a:t>
              </a:r>
              <a:r>
                <a:rPr lang="fr-FR" sz="1800" dirty="0">
                  <a:effectLst>
                    <a:outerShdw blurRad="38100" dist="38100" dir="2700000" algn="tl">
                      <a:srgbClr val="000000">
                        <a:alpha val="43137"/>
                      </a:srgbClr>
                    </a:outerShdw>
                  </a:effectLst>
                </a:rPr>
                <a:t>conséquent  les moyens doivent être estimés précisément pour la mise en œuvre </a:t>
              </a:r>
              <a:r>
                <a:rPr lang="fr-FR" sz="1800" dirty="0" smtClean="0">
                  <a:effectLst>
                    <a:outerShdw blurRad="38100" dist="38100" dir="2700000" algn="tl">
                      <a:srgbClr val="000000">
                        <a:alpha val="43137"/>
                      </a:srgbClr>
                    </a:outerShdw>
                  </a:effectLst>
                </a:rPr>
                <a:t>et </a:t>
              </a:r>
              <a:r>
                <a:rPr lang="fr-FR" sz="1800" dirty="0" smtClean="0">
                  <a:effectLst>
                    <a:outerShdw blurRad="38100" dist="38100" dir="2700000" algn="tl">
                      <a:srgbClr val="000000">
                        <a:alpha val="43137"/>
                      </a:srgbClr>
                    </a:outerShdw>
                  </a:effectLst>
                </a:rPr>
                <a:t>les </a:t>
              </a:r>
              <a:r>
                <a:rPr lang="fr-FR" sz="1800" dirty="0">
                  <a:effectLst>
                    <a:outerShdw blurRad="38100" dist="38100" dir="2700000" algn="tl">
                      <a:srgbClr val="000000">
                        <a:alpha val="43137"/>
                      </a:srgbClr>
                    </a:outerShdw>
                  </a:effectLst>
                </a:rPr>
                <a:t>contraintes </a:t>
              </a:r>
              <a:r>
                <a:rPr lang="fr-FR" sz="1800" dirty="0" smtClean="0">
                  <a:effectLst>
                    <a:outerShdw blurRad="38100" dist="38100" dir="2700000" algn="tl">
                      <a:srgbClr val="000000">
                        <a:alpha val="43137"/>
                      </a:srgbClr>
                    </a:outerShdw>
                  </a:effectLst>
                </a:rPr>
                <a:t>doivent être listées </a:t>
              </a:r>
              <a:r>
                <a:rPr lang="fr-FR" sz="1800" dirty="0">
                  <a:effectLst>
                    <a:outerShdw blurRad="38100" dist="38100" dir="2700000" algn="tl">
                      <a:srgbClr val="000000">
                        <a:alpha val="43137"/>
                      </a:srgbClr>
                    </a:outerShdw>
                  </a:effectLst>
                </a:rPr>
                <a:t>si besoin</a:t>
              </a:r>
            </a:p>
          </p:txBody>
        </p:sp>
        <p:sp>
          <p:nvSpPr>
            <p:cNvPr id="12" name="Carré corné 11"/>
            <p:cNvSpPr/>
            <p:nvPr/>
          </p:nvSpPr>
          <p:spPr>
            <a:xfrm>
              <a:off x="4809176" y="1723397"/>
              <a:ext cx="3975529" cy="1194344"/>
            </a:xfrm>
            <a:prstGeom prst="foldedCorner">
              <a:avLst/>
            </a:prstGeom>
          </p:spPr>
          <p:style>
            <a:lnRef idx="0">
              <a:schemeClr val="accent4"/>
            </a:lnRef>
            <a:fillRef idx="3">
              <a:schemeClr val="accent4"/>
            </a:fillRef>
            <a:effectRef idx="3">
              <a:schemeClr val="accent4"/>
            </a:effectRef>
            <a:fontRef idx="minor">
              <a:schemeClr val="lt1"/>
            </a:fontRef>
          </p:style>
          <p:txBody>
            <a:bodyPr anchor="ctr"/>
            <a:lstStyle/>
            <a:p>
              <a:pPr algn="ctr">
                <a:defRPr/>
              </a:pPr>
              <a:r>
                <a:rPr lang="fr-FR" b="1" dirty="0">
                  <a:solidFill>
                    <a:schemeClr val="tx1"/>
                  </a:solidFill>
                  <a:effectLst>
                    <a:outerShdw blurRad="38100" dist="38100" dir="2700000" algn="tl">
                      <a:srgbClr val="000000">
                        <a:alpha val="43137"/>
                      </a:srgbClr>
                    </a:outerShdw>
                  </a:effectLst>
                </a:rPr>
                <a:t>F</a:t>
              </a:r>
              <a:r>
                <a:rPr lang="fr-FR" b="1" dirty="0" smtClean="0">
                  <a:solidFill>
                    <a:schemeClr val="tx1"/>
                  </a:solidFill>
                  <a:effectLst>
                    <a:outerShdw blurRad="38100" dist="38100" dir="2700000" algn="tl">
                      <a:srgbClr val="000000">
                        <a:alpha val="43137"/>
                      </a:srgbClr>
                    </a:outerShdw>
                  </a:effectLst>
                </a:rPr>
                <a:t>édérateur </a:t>
              </a:r>
              <a:r>
                <a:rPr lang="fr-FR" dirty="0">
                  <a:solidFill>
                    <a:schemeClr val="tx1"/>
                  </a:solidFill>
                  <a:effectLst>
                    <a:outerShdw blurRad="38100" dist="38100" dir="2700000" algn="tl">
                      <a:srgbClr val="000000">
                        <a:alpha val="43137"/>
                      </a:srgbClr>
                    </a:outerShdw>
                  </a:effectLst>
                </a:rPr>
                <a:t>en impliquant tous les acteurs concernés et en acceptant la critique et donc le compromis</a:t>
              </a:r>
            </a:p>
          </p:txBody>
        </p:sp>
        <p:sp>
          <p:nvSpPr>
            <p:cNvPr id="13" name="Carré corné 12"/>
            <p:cNvSpPr/>
            <p:nvPr/>
          </p:nvSpPr>
          <p:spPr>
            <a:xfrm>
              <a:off x="1151062" y="5026053"/>
              <a:ext cx="7050744" cy="787746"/>
            </a:xfrm>
            <a:prstGeom prst="foldedCorner">
              <a:avLst/>
            </a:prstGeom>
          </p:spPr>
          <p:style>
            <a:lnRef idx="0">
              <a:schemeClr val="accent4"/>
            </a:lnRef>
            <a:fillRef idx="3">
              <a:schemeClr val="accent4"/>
            </a:fillRef>
            <a:effectRef idx="3">
              <a:schemeClr val="accent4"/>
            </a:effectRef>
            <a:fontRef idx="minor">
              <a:schemeClr val="lt1"/>
            </a:fontRef>
          </p:style>
          <p:txBody>
            <a:bodyPr anchor="ctr"/>
            <a:lstStyle/>
            <a:p>
              <a:pPr algn="ctr">
                <a:defRPr/>
              </a:pPr>
              <a:r>
                <a:rPr lang="fr-FR" b="1" dirty="0">
                  <a:solidFill>
                    <a:schemeClr val="tx1"/>
                  </a:solidFill>
                  <a:effectLst>
                    <a:outerShdw blurRad="38100" dist="38100" dir="2700000" algn="tl">
                      <a:srgbClr val="000000">
                        <a:alpha val="43137"/>
                      </a:srgbClr>
                    </a:outerShdw>
                  </a:effectLst>
                </a:rPr>
                <a:t>C</a:t>
              </a:r>
              <a:r>
                <a:rPr lang="fr-FR" b="1" dirty="0" smtClean="0">
                  <a:solidFill>
                    <a:schemeClr val="tx1"/>
                  </a:solidFill>
                  <a:effectLst>
                    <a:outerShdw blurRad="38100" dist="38100" dir="2700000" algn="tl">
                      <a:srgbClr val="000000">
                        <a:alpha val="43137"/>
                      </a:srgbClr>
                    </a:outerShdw>
                  </a:effectLst>
                </a:rPr>
                <a:t>onstructif </a:t>
              </a:r>
              <a:r>
                <a:rPr lang="fr-FR" dirty="0" smtClean="0">
                  <a:solidFill>
                    <a:schemeClr val="tx1"/>
                  </a:solidFill>
                  <a:effectLst>
                    <a:outerShdw blurRad="38100" dist="38100" dir="2700000" algn="tl">
                      <a:srgbClr val="000000">
                        <a:alpha val="43137"/>
                      </a:srgbClr>
                    </a:outerShdw>
                  </a:effectLst>
                </a:rPr>
                <a:t> </a:t>
              </a:r>
              <a:r>
                <a:rPr lang="fr-FR" dirty="0">
                  <a:solidFill>
                    <a:schemeClr val="tx1"/>
                  </a:solidFill>
                  <a:effectLst>
                    <a:outerShdw blurRad="38100" dist="38100" dir="2700000" algn="tl">
                      <a:srgbClr val="000000">
                        <a:alpha val="43137"/>
                      </a:srgbClr>
                    </a:outerShdw>
                  </a:effectLst>
                </a:rPr>
                <a:t>et doit servir les intérêts de l’entreprise, c’est ce qui le rend tactique</a:t>
              </a:r>
            </a:p>
          </p:txBody>
        </p:sp>
      </p:grpSp>
      <p:sp>
        <p:nvSpPr>
          <p:cNvPr id="14" name="Carré corné 13"/>
          <p:cNvSpPr/>
          <p:nvPr/>
        </p:nvSpPr>
        <p:spPr>
          <a:xfrm>
            <a:off x="5216221" y="3994825"/>
            <a:ext cx="3717467" cy="1597250"/>
          </a:xfrm>
          <a:prstGeom prst="foldedCorner">
            <a:avLst/>
          </a:prstGeom>
        </p:spPr>
        <p:style>
          <a:lnRef idx="1">
            <a:schemeClr val="accent4"/>
          </a:lnRef>
          <a:fillRef idx="3">
            <a:schemeClr val="accent4"/>
          </a:fillRef>
          <a:effectRef idx="2">
            <a:schemeClr val="accent4"/>
          </a:effectRef>
          <a:fontRef idx="minor">
            <a:schemeClr val="lt1"/>
          </a:fontRef>
        </p:style>
        <p:txBody>
          <a:bodyPr anchor="ctr"/>
          <a:lstStyle/>
          <a:p>
            <a:pPr algn="ctr">
              <a:defRPr/>
            </a:pPr>
            <a:r>
              <a:rPr lang="fr-FR" b="1" dirty="0" smtClean="0">
                <a:solidFill>
                  <a:schemeClr val="tx1"/>
                </a:solidFill>
                <a:effectLst>
                  <a:outerShdw blurRad="38100" dist="38100" dir="2700000" algn="tl">
                    <a:srgbClr val="000000">
                      <a:alpha val="43137"/>
                    </a:srgbClr>
                  </a:outerShdw>
                </a:effectLst>
              </a:rPr>
              <a:t>Mesurable, </a:t>
            </a:r>
            <a:r>
              <a:rPr lang="fr-FR" dirty="0" smtClean="0">
                <a:solidFill>
                  <a:schemeClr val="tx1"/>
                </a:solidFill>
                <a:effectLst>
                  <a:outerShdw blurRad="38100" dist="38100" dir="2700000" algn="tl">
                    <a:srgbClr val="000000">
                      <a:alpha val="43137"/>
                    </a:srgbClr>
                  </a:outerShdw>
                </a:effectLst>
              </a:rPr>
              <a:t>il </a:t>
            </a:r>
            <a:r>
              <a:rPr lang="fr-FR" dirty="0">
                <a:solidFill>
                  <a:schemeClr val="tx1"/>
                </a:solidFill>
                <a:effectLst>
                  <a:outerShdw blurRad="38100" dist="38100" dir="2700000" algn="tl">
                    <a:srgbClr val="000000">
                      <a:alpha val="43137"/>
                    </a:srgbClr>
                  </a:outerShdw>
                </a:effectLst>
              </a:rPr>
              <a:t>faut </a:t>
            </a:r>
            <a:r>
              <a:rPr lang="fr-FR" dirty="0" smtClean="0">
                <a:solidFill>
                  <a:schemeClr val="tx1"/>
                </a:solidFill>
                <a:effectLst>
                  <a:outerShdw blurRad="38100" dist="38100" dir="2700000" algn="tl">
                    <a:srgbClr val="000000">
                      <a:alpha val="43137"/>
                    </a:srgbClr>
                  </a:outerShdw>
                </a:effectLst>
              </a:rPr>
              <a:t>donc lui </a:t>
            </a:r>
            <a:r>
              <a:rPr lang="fr-FR" dirty="0">
                <a:solidFill>
                  <a:schemeClr val="tx1"/>
                </a:solidFill>
                <a:effectLst>
                  <a:outerShdw blurRad="38100" dist="38100" dir="2700000" algn="tl">
                    <a:srgbClr val="000000">
                      <a:alpha val="43137"/>
                    </a:srgbClr>
                  </a:outerShdw>
                </a:effectLst>
              </a:rPr>
              <a:t>choisir une UNITE (durée, quantité, qualité)</a:t>
            </a:r>
          </a:p>
        </p:txBody>
      </p:sp>
    </p:spTree>
    <p:extLst>
      <p:ext uri="{BB962C8B-B14F-4D97-AF65-F5344CB8AC3E}">
        <p14:creationId xmlns:p14="http://schemas.microsoft.com/office/powerpoint/2010/main" val="303906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smtClean="0">
                <a:solidFill>
                  <a:schemeClr val="bg1">
                    <a:lumMod val="65000"/>
                  </a:schemeClr>
                </a:solidFill>
              </a:rPr>
              <a:t>Etape : </a:t>
            </a:r>
            <a:r>
              <a:rPr lang="fr-FR" sz="2400" b="1" dirty="0" smtClean="0">
                <a:solidFill>
                  <a:schemeClr val="bg1">
                    <a:lumMod val="65000"/>
                  </a:schemeClr>
                </a:solidFill>
              </a:rPr>
              <a:t>FORMALISATION</a:t>
            </a:r>
            <a:endParaRPr lang="fr-FR" sz="2400" b="1" dirty="0">
              <a:solidFill>
                <a:schemeClr val="bg1">
                  <a:lumMod val="65000"/>
                </a:schemeClr>
              </a:solidFill>
            </a:endParaRPr>
          </a:p>
        </p:txBody>
      </p:sp>
      <p:sp>
        <p:nvSpPr>
          <p:cNvPr id="3" name="Espace réservé du numéro de diapositive 2"/>
          <p:cNvSpPr>
            <a:spLocks noGrp="1"/>
          </p:cNvSpPr>
          <p:nvPr>
            <p:ph type="sldNum" sz="quarter" idx="12"/>
          </p:nvPr>
        </p:nvSpPr>
        <p:spPr/>
        <p:txBody>
          <a:bodyPr/>
          <a:lstStyle/>
          <a:p>
            <a:fld id="{1EDC781A-1FBC-0244-84F7-23D5E9DE808E}" type="slidenum">
              <a:rPr lang="fr-FR" smtClean="0"/>
              <a:t>21</a:t>
            </a:fld>
            <a:endParaRPr lang="fr-FR"/>
          </a:p>
        </p:txBody>
      </p:sp>
      <p:sp>
        <p:nvSpPr>
          <p:cNvPr id="10" name="Titre 4"/>
          <p:cNvSpPr>
            <a:spLocks noGrp="1"/>
          </p:cNvSpPr>
          <p:nvPr>
            <p:ph type="title"/>
          </p:nvPr>
        </p:nvSpPr>
        <p:spPr>
          <a:xfrm>
            <a:off x="1435608" y="274320"/>
            <a:ext cx="7498080" cy="1143000"/>
          </a:xfrm>
        </p:spPr>
        <p:txBody>
          <a:bodyPr/>
          <a:lstStyle/>
          <a:p>
            <a:r>
              <a:rPr lang="fr-FR" dirty="0" smtClean="0"/>
              <a:t>Le pilotage du Business Plan </a:t>
            </a:r>
            <a:endParaRPr lang="fr-FR" dirty="0"/>
          </a:p>
        </p:txBody>
      </p:sp>
      <p:sp>
        <p:nvSpPr>
          <p:cNvPr id="11" name="Espace réservé du contenu 4"/>
          <p:cNvSpPr txBox="1">
            <a:spLocks/>
          </p:cNvSpPr>
          <p:nvPr/>
        </p:nvSpPr>
        <p:spPr bwMode="auto">
          <a:xfrm>
            <a:off x="1083733" y="1484313"/>
            <a:ext cx="7849955" cy="324008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82296" indent="0">
              <a:buNone/>
            </a:pPr>
            <a:r>
              <a:rPr lang="fr-FR" sz="2400" dirty="0" smtClean="0">
                <a:latin typeface="Arial Narrow" charset="0"/>
                <a:ea typeface="ＭＳ Ｐゴシック" charset="0"/>
                <a:cs typeface="ＭＳ Ｐゴシック" charset="0"/>
              </a:rPr>
              <a:t>Le </a:t>
            </a:r>
            <a:r>
              <a:rPr lang="fr-FR" sz="2400" dirty="0" smtClean="0">
                <a:latin typeface="Arial Narrow" charset="0"/>
                <a:ea typeface="ＭＳ Ｐゴシック" charset="0"/>
                <a:cs typeface="ＭＳ Ｐゴシック" charset="0"/>
              </a:rPr>
              <a:t>plan stratégique définit des orientations et fixe les </a:t>
            </a:r>
            <a:r>
              <a:rPr lang="fr-FR" sz="2400" dirty="0" smtClean="0">
                <a:latin typeface="Arial Narrow" charset="0"/>
                <a:ea typeface="ＭＳ Ｐゴシック" charset="0"/>
                <a:cs typeface="ＭＳ Ｐゴシック" charset="0"/>
              </a:rPr>
              <a:t>objectifs, </a:t>
            </a:r>
            <a:r>
              <a:rPr lang="fr-FR" sz="2400" dirty="0" smtClean="0">
                <a:latin typeface="Arial Narrow" charset="0"/>
                <a:ea typeface="ＭＳ Ｐゴシック" charset="0"/>
                <a:cs typeface="ＭＳ Ｐゴシック" charset="0"/>
              </a:rPr>
              <a:t>mais il </a:t>
            </a:r>
            <a:r>
              <a:rPr lang="fr-FR" sz="2400" dirty="0" smtClean="0">
                <a:latin typeface="Arial Narrow" charset="0"/>
                <a:ea typeface="ＭＳ Ｐゴシック" charset="0"/>
                <a:cs typeface="ＭＳ Ｐゴシック" charset="0"/>
              </a:rPr>
              <a:t>faut, </a:t>
            </a:r>
            <a:r>
              <a:rPr lang="fr-FR" sz="2400" dirty="0" smtClean="0">
                <a:latin typeface="Arial Narrow" charset="0"/>
                <a:ea typeface="ＭＳ Ｐゴシック" charset="0"/>
                <a:cs typeface="ＭＳ Ｐゴシック" charset="0"/>
              </a:rPr>
              <a:t>pour les atteindre, définir :</a:t>
            </a:r>
          </a:p>
          <a:p>
            <a:pPr lvl="1"/>
            <a:r>
              <a:rPr lang="fr-FR" sz="2400" dirty="0" smtClean="0">
                <a:latin typeface="Arial Narrow" charset="0"/>
                <a:ea typeface="ＭＳ Ｐゴシック" charset="0"/>
              </a:rPr>
              <a:t>Les acteurs internes (pilotes)</a:t>
            </a:r>
          </a:p>
          <a:p>
            <a:pPr lvl="1"/>
            <a:r>
              <a:rPr lang="fr-FR" sz="2400" dirty="0" smtClean="0">
                <a:latin typeface="Arial Narrow" charset="0"/>
                <a:ea typeface="ＭＳ Ｐゴシック" charset="0"/>
              </a:rPr>
              <a:t>Les besoins marketing, commerciaux, techniques, RH (actions par processus)</a:t>
            </a:r>
          </a:p>
          <a:p>
            <a:pPr lvl="1"/>
            <a:r>
              <a:rPr lang="fr-FR" sz="2400" dirty="0" smtClean="0">
                <a:latin typeface="Arial Narrow" charset="0"/>
                <a:ea typeface="ＭＳ Ｐゴシック" charset="0"/>
              </a:rPr>
              <a:t>Les moyens budgétaires (budgets)</a:t>
            </a:r>
          </a:p>
          <a:p>
            <a:pPr lvl="1"/>
            <a:r>
              <a:rPr lang="fr-FR" sz="2400" dirty="0" smtClean="0">
                <a:latin typeface="Arial Narrow" charset="0"/>
                <a:ea typeface="ＭＳ Ｐゴシック" charset="0"/>
              </a:rPr>
              <a:t>Le calendrier</a:t>
            </a:r>
            <a:endParaRPr lang="fr-FR" sz="2400" dirty="0">
              <a:latin typeface="Arial Narrow" charset="0"/>
              <a:ea typeface="ＭＳ Ｐゴシック" charset="0"/>
            </a:endParaRPr>
          </a:p>
        </p:txBody>
      </p:sp>
      <p:sp>
        <p:nvSpPr>
          <p:cNvPr id="13" name="Rogner et arrondir un rectangle à un seul coin 12"/>
          <p:cNvSpPr/>
          <p:nvPr/>
        </p:nvSpPr>
        <p:spPr>
          <a:xfrm>
            <a:off x="2032000" y="5113867"/>
            <a:ext cx="4267200" cy="914400"/>
          </a:xfrm>
          <a:prstGeom prst="snip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smtClean="0"/>
              <a:t>La feuille de route du Business plan</a:t>
            </a:r>
            <a:endParaRPr lang="fr-FR" dirty="0"/>
          </a:p>
        </p:txBody>
      </p:sp>
      <p:sp>
        <p:nvSpPr>
          <p:cNvPr id="2" name="Flèche droite 1"/>
          <p:cNvSpPr/>
          <p:nvPr/>
        </p:nvSpPr>
        <p:spPr>
          <a:xfrm>
            <a:off x="1272209" y="5307496"/>
            <a:ext cx="576469" cy="707857"/>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9171279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r>
              <a:rPr lang="fr-FR" sz="2400" dirty="0" smtClean="0">
                <a:solidFill>
                  <a:schemeClr val="bg1">
                    <a:lumMod val="65000"/>
                  </a:schemeClr>
                </a:solidFill>
              </a:rPr>
              <a:t>Etape : </a:t>
            </a:r>
            <a:r>
              <a:rPr lang="fr-FR" sz="2400" b="1" dirty="0" smtClean="0">
                <a:solidFill>
                  <a:schemeClr val="bg1">
                    <a:lumMod val="65000"/>
                  </a:schemeClr>
                </a:solidFill>
              </a:rPr>
              <a:t>FORMALISATION</a:t>
            </a:r>
            <a:endParaRPr lang="fr-FR" sz="2400" b="1" dirty="0">
              <a:solidFill>
                <a:schemeClr val="bg1">
                  <a:lumMod val="65000"/>
                </a:schemeClr>
              </a:solidFill>
            </a:endParaRPr>
          </a:p>
        </p:txBody>
      </p:sp>
      <p:sp>
        <p:nvSpPr>
          <p:cNvPr id="3" name="Espace réservé du numéro de diapositive 2"/>
          <p:cNvSpPr>
            <a:spLocks noGrp="1"/>
          </p:cNvSpPr>
          <p:nvPr>
            <p:ph type="sldNum" sz="quarter" idx="12"/>
          </p:nvPr>
        </p:nvSpPr>
        <p:spPr/>
        <p:txBody>
          <a:bodyPr/>
          <a:lstStyle/>
          <a:p>
            <a:fld id="{1EDC781A-1FBC-0244-84F7-23D5E9DE808E}" type="slidenum">
              <a:rPr lang="fr-FR" smtClean="0"/>
              <a:t>22</a:t>
            </a:fld>
            <a:endParaRPr lang="fr-FR"/>
          </a:p>
        </p:txBody>
      </p:sp>
      <p:sp>
        <p:nvSpPr>
          <p:cNvPr id="9" name="Titre 1"/>
          <p:cNvSpPr>
            <a:spLocks noGrp="1"/>
          </p:cNvSpPr>
          <p:nvPr>
            <p:ph type="title"/>
          </p:nvPr>
        </p:nvSpPr>
        <p:spPr/>
        <p:txBody>
          <a:bodyPr>
            <a:normAutofit/>
          </a:bodyPr>
          <a:lstStyle/>
          <a:p>
            <a:r>
              <a:rPr lang="fr-FR" dirty="0" smtClean="0"/>
              <a:t>Business Plan – </a:t>
            </a:r>
            <a:r>
              <a:rPr lang="fr-FR" sz="2700" dirty="0" smtClean="0"/>
              <a:t>Feuille de route </a:t>
            </a:r>
            <a:endParaRPr lang="fr-FR" sz="2700" dirty="0"/>
          </a:p>
        </p:txBody>
      </p:sp>
      <p:pic>
        <p:nvPicPr>
          <p:cNvPr id="17" name="Image 16"/>
          <p:cNvPicPr/>
          <p:nvPr/>
        </p:nvPicPr>
        <p:blipFill>
          <a:blip r:embed="rId3">
            <a:extLst>
              <a:ext uri="{28A0092B-C50C-407E-A947-70E740481C1C}">
                <a14:useLocalDpi xmlns:a14="http://schemas.microsoft.com/office/drawing/2010/main" val="0"/>
              </a:ext>
            </a:extLst>
          </a:blip>
          <a:srcRect/>
          <a:stretch>
            <a:fillRect/>
          </a:stretch>
        </p:blipFill>
        <p:spPr bwMode="auto">
          <a:xfrm>
            <a:off x="8613649" y="409222"/>
            <a:ext cx="454342" cy="366889"/>
          </a:xfrm>
          <a:prstGeom prst="rect">
            <a:avLst/>
          </a:prstGeom>
          <a:noFill/>
          <a:ln>
            <a:noFill/>
          </a:ln>
        </p:spPr>
      </p:pic>
      <p:pic>
        <p:nvPicPr>
          <p:cNvPr id="4" name="Image 3"/>
          <p:cNvPicPr>
            <a:picLocks noChangeAspect="1"/>
          </p:cNvPicPr>
          <p:nvPr/>
        </p:nvPicPr>
        <p:blipFill>
          <a:blip r:embed="rId4"/>
          <a:stretch>
            <a:fillRect/>
          </a:stretch>
        </p:blipFill>
        <p:spPr>
          <a:xfrm>
            <a:off x="982132" y="1219200"/>
            <a:ext cx="8161867" cy="4626720"/>
          </a:xfrm>
          <a:prstGeom prst="rect">
            <a:avLst/>
          </a:prstGeom>
          <a:ln>
            <a:solidFill>
              <a:srgbClr val="C1AD79"/>
            </a:solidFill>
          </a:ln>
        </p:spPr>
      </p:pic>
    </p:spTree>
    <p:extLst>
      <p:ext uri="{BB962C8B-B14F-4D97-AF65-F5344CB8AC3E}">
        <p14:creationId xmlns:p14="http://schemas.microsoft.com/office/powerpoint/2010/main" val="12261919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8" name="ZoneTexte 7"/>
          <p:cNvSpPr txBox="1"/>
          <p:nvPr/>
        </p:nvSpPr>
        <p:spPr>
          <a:xfrm>
            <a:off x="294787" y="2548448"/>
            <a:ext cx="553998" cy="3757101"/>
          </a:xfrm>
          <a:prstGeom prst="rect">
            <a:avLst/>
          </a:prstGeom>
          <a:solidFill>
            <a:schemeClr val="bg1"/>
          </a:solidFill>
        </p:spPr>
        <p:txBody>
          <a:bodyPr vert="vert270" wrap="square" rtlCol="0">
            <a:spAutoFit/>
          </a:bodyPr>
          <a:lstStyle/>
          <a:p>
            <a:pPr algn="ctr"/>
            <a:r>
              <a:rPr lang="fr-FR" sz="2400" b="1" u="sng" dirty="0" smtClean="0">
                <a:solidFill>
                  <a:schemeClr val="bg1">
                    <a:lumMod val="65000"/>
                  </a:schemeClr>
                </a:solidFill>
              </a:rPr>
              <a:t>Etape</a:t>
            </a:r>
            <a:r>
              <a:rPr lang="fr-FR" sz="2400" dirty="0" smtClean="0">
                <a:solidFill>
                  <a:schemeClr val="bg1">
                    <a:lumMod val="65000"/>
                  </a:schemeClr>
                </a:solidFill>
              </a:rPr>
              <a:t> : </a:t>
            </a:r>
            <a:r>
              <a:rPr lang="fr-FR" sz="2400" b="1" dirty="0" smtClean="0">
                <a:solidFill>
                  <a:srgbClr val="FF0000"/>
                </a:solidFill>
              </a:rPr>
              <a:t>Concepts financiers</a:t>
            </a:r>
            <a:endParaRPr lang="fr-FR" sz="2400" b="1" dirty="0">
              <a:solidFill>
                <a:srgbClr val="FF0000"/>
              </a:solidFill>
            </a:endParaRPr>
          </a:p>
        </p:txBody>
      </p:sp>
      <p:sp>
        <p:nvSpPr>
          <p:cNvPr id="3" name="Espace réservé du numéro de diapositive 2"/>
          <p:cNvSpPr>
            <a:spLocks noGrp="1"/>
          </p:cNvSpPr>
          <p:nvPr>
            <p:ph type="sldNum" sz="quarter" idx="12"/>
          </p:nvPr>
        </p:nvSpPr>
        <p:spPr/>
        <p:txBody>
          <a:bodyPr/>
          <a:lstStyle/>
          <a:p>
            <a:fld id="{1EDC781A-1FBC-0244-84F7-23D5E9DE808E}" type="slidenum">
              <a:rPr lang="fr-FR" smtClean="0"/>
              <a:t>23</a:t>
            </a:fld>
            <a:endParaRPr lang="fr-FR"/>
          </a:p>
        </p:txBody>
      </p:sp>
      <p:sp>
        <p:nvSpPr>
          <p:cNvPr id="11" name="Titre 1"/>
          <p:cNvSpPr>
            <a:spLocks noGrp="1"/>
          </p:cNvSpPr>
          <p:nvPr>
            <p:ph type="title"/>
          </p:nvPr>
        </p:nvSpPr>
        <p:spPr>
          <a:xfrm>
            <a:off x="1435608" y="82926"/>
            <a:ext cx="7498080" cy="899570"/>
          </a:xfrm>
        </p:spPr>
        <p:txBody>
          <a:bodyPr>
            <a:normAutofit/>
          </a:bodyPr>
          <a:lstStyle/>
          <a:p>
            <a:r>
              <a:rPr lang="fr-FR" dirty="0" smtClean="0"/>
              <a:t>Le Business Plan FINANCIER</a:t>
            </a:r>
            <a:endParaRPr lang="fr-FR" dirty="0"/>
          </a:p>
        </p:txBody>
      </p:sp>
      <p:sp>
        <p:nvSpPr>
          <p:cNvPr id="2" name="Cylindre 1"/>
          <p:cNvSpPr/>
          <p:nvPr/>
        </p:nvSpPr>
        <p:spPr>
          <a:xfrm>
            <a:off x="3344333" y="2003778"/>
            <a:ext cx="3203223" cy="3033889"/>
          </a:xfrm>
          <a:prstGeom prst="can">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fr-FR" b="1" i="1" dirty="0" smtClean="0">
                <a:solidFill>
                  <a:schemeClr val="tx1"/>
                </a:solidFill>
              </a:rPr>
              <a:t>L’objectif du Business Plan financier est de VALIDER les différentes hypothèses de développement stratégique de l’ENTREPRISE, en Unités Monétaires</a:t>
            </a:r>
            <a:endParaRPr lang="fr-FR" b="1" i="1" dirty="0">
              <a:solidFill>
                <a:schemeClr val="tx1"/>
              </a:solidFill>
            </a:endParaRPr>
          </a:p>
        </p:txBody>
      </p:sp>
    </p:spTree>
    <p:extLst>
      <p:ext uri="{BB962C8B-B14F-4D97-AF65-F5344CB8AC3E}">
        <p14:creationId xmlns:p14="http://schemas.microsoft.com/office/powerpoint/2010/main" val="16522862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1EDC781A-1FBC-0244-84F7-23D5E9DE808E}" type="slidenum">
              <a:rPr lang="fr-FR" smtClean="0"/>
              <a:t>24</a:t>
            </a:fld>
            <a:endParaRPr lang="fr-FR"/>
          </a:p>
        </p:txBody>
      </p:sp>
      <p:sp>
        <p:nvSpPr>
          <p:cNvPr id="11" name="Titre 1"/>
          <p:cNvSpPr>
            <a:spLocks noGrp="1"/>
          </p:cNvSpPr>
          <p:nvPr>
            <p:ph type="title"/>
          </p:nvPr>
        </p:nvSpPr>
        <p:spPr>
          <a:xfrm>
            <a:off x="1435608" y="82926"/>
            <a:ext cx="7498080" cy="899570"/>
          </a:xfrm>
        </p:spPr>
        <p:txBody>
          <a:bodyPr>
            <a:normAutofit fontScale="90000"/>
          </a:bodyPr>
          <a:lstStyle/>
          <a:p>
            <a:r>
              <a:rPr lang="fr-FR" dirty="0"/>
              <a:t>Le Business Plan FINANCIER</a:t>
            </a:r>
            <a:r>
              <a:rPr lang="fr-FR" dirty="0" smtClean="0"/>
              <a:t/>
            </a:r>
            <a:br>
              <a:rPr lang="fr-FR" dirty="0" smtClean="0"/>
            </a:br>
            <a:r>
              <a:rPr lang="fr-FR" sz="2400" dirty="0" smtClean="0"/>
              <a:t>Le Bilan Economique</a:t>
            </a:r>
            <a:endParaRPr lang="fr-FR" dirty="0"/>
          </a:p>
        </p:txBody>
      </p:sp>
      <p:grpSp>
        <p:nvGrpSpPr>
          <p:cNvPr id="9" name="Group 5"/>
          <p:cNvGrpSpPr>
            <a:grpSpLocks/>
          </p:cNvGrpSpPr>
          <p:nvPr/>
        </p:nvGrpSpPr>
        <p:grpSpPr bwMode="auto">
          <a:xfrm>
            <a:off x="2370218" y="1589692"/>
            <a:ext cx="5362575" cy="4321175"/>
            <a:chOff x="828" y="799"/>
            <a:chExt cx="3378" cy="2722"/>
          </a:xfrm>
        </p:grpSpPr>
        <p:sp>
          <p:nvSpPr>
            <p:cNvPr id="12" name="Line 6"/>
            <p:cNvSpPr>
              <a:spLocks noChangeShapeType="1"/>
            </p:cNvSpPr>
            <p:nvPr/>
          </p:nvSpPr>
          <p:spPr bwMode="auto">
            <a:xfrm>
              <a:off x="839" y="3158"/>
              <a:ext cx="3311" cy="0"/>
            </a:xfrm>
            <a:prstGeom prst="line">
              <a:avLst/>
            </a:prstGeom>
            <a:noFill/>
            <a:ln w="254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fr-FR"/>
            </a:p>
          </p:txBody>
        </p:sp>
        <p:sp>
          <p:nvSpPr>
            <p:cNvPr id="13" name="Rectangle 7"/>
            <p:cNvSpPr>
              <a:spLocks noChangeArrowheads="1"/>
            </p:cNvSpPr>
            <p:nvPr/>
          </p:nvSpPr>
          <p:spPr bwMode="auto">
            <a:xfrm>
              <a:off x="2517" y="2657"/>
              <a:ext cx="295" cy="503"/>
            </a:xfrm>
            <a:prstGeom prst="rect">
              <a:avLst/>
            </a:prstGeom>
            <a:gradFill rotWithShape="1">
              <a:gsLst>
                <a:gs pos="0">
                  <a:srgbClr val="66FF33"/>
                </a:gs>
                <a:gs pos="100000">
                  <a:srgbClr val="66FF33">
                    <a:gamma/>
                    <a:tint val="72549"/>
                    <a:invGamma/>
                  </a:srgbClr>
                </a:gs>
              </a:gsLst>
              <a:lin ang="5400000" scaled="1"/>
            </a:gradFill>
            <a:ln w="9525">
              <a:solidFill>
                <a:schemeClr val="tx1"/>
              </a:solidFill>
              <a:miter lim="800000"/>
              <a:headEnd/>
              <a:tailEnd/>
            </a:ln>
            <a:effectLst>
              <a:outerShdw dist="53882" dir="2700000" algn="ctr" rotWithShape="0">
                <a:schemeClr val="bg2"/>
              </a:outerShdw>
            </a:effectLst>
          </p:spPr>
          <p:txBody>
            <a:bodyPr wrap="none" anchor="ctr"/>
            <a:lstStyle/>
            <a:p>
              <a:pPr eaLnBrk="0" hangingPunct="0">
                <a:defRPr/>
              </a:pPr>
              <a:endParaRPr lang="fr-FR">
                <a:ea typeface="+mn-ea"/>
                <a:cs typeface="+mn-cs"/>
              </a:endParaRPr>
            </a:p>
          </p:txBody>
        </p:sp>
        <p:sp>
          <p:nvSpPr>
            <p:cNvPr id="14" name="Text Box 8"/>
            <p:cNvSpPr txBox="1">
              <a:spLocks noChangeArrowheads="1"/>
            </p:cNvSpPr>
            <p:nvPr/>
          </p:nvSpPr>
          <p:spPr bwMode="auto">
            <a:xfrm>
              <a:off x="2825" y="2886"/>
              <a:ext cx="118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pPr>
                <a:buClr>
                  <a:srgbClr val="FFFF00"/>
                </a:buClr>
                <a:buFont typeface="Wingdings 3" charset="0"/>
                <a:buNone/>
              </a:pPr>
              <a:r>
                <a:rPr lang="en-US" u="sng"/>
                <a:t>Endettement Net (D)</a:t>
              </a:r>
            </a:p>
          </p:txBody>
        </p:sp>
        <p:sp>
          <p:nvSpPr>
            <p:cNvPr id="15" name="Rectangle 9" descr="Diagonales larges vers le haut"/>
            <p:cNvSpPr>
              <a:spLocks noChangeArrowheads="1"/>
            </p:cNvSpPr>
            <p:nvPr/>
          </p:nvSpPr>
          <p:spPr bwMode="auto">
            <a:xfrm>
              <a:off x="2092" y="2523"/>
              <a:ext cx="295" cy="635"/>
            </a:xfrm>
            <a:prstGeom prst="rect">
              <a:avLst/>
            </a:prstGeom>
            <a:pattFill prst="wdUpDiag">
              <a:fgClr>
                <a:srgbClr val="FFFF00"/>
              </a:fgClr>
              <a:bgClr>
                <a:srgbClr val="FFFFFF"/>
              </a:bgClr>
            </a:pattFill>
            <a:ln w="9525">
              <a:solidFill>
                <a:schemeClr val="tx1"/>
              </a:solidFill>
              <a:miter lim="800000"/>
              <a:headEnd/>
              <a:tailEnd/>
            </a:ln>
            <a:effectLst>
              <a:outerShdw dist="53882" dir="2700000" algn="ctr" rotWithShape="0">
                <a:schemeClr val="bg2"/>
              </a:outerShdw>
            </a:effectLst>
          </p:spPr>
          <p:txBody>
            <a:bodyPr wrap="none" anchor="ctr"/>
            <a:lstStyle/>
            <a:p>
              <a:pPr eaLnBrk="0" hangingPunct="0">
                <a:defRPr/>
              </a:pPr>
              <a:endParaRPr lang="fr-FR">
                <a:ea typeface="+mn-ea"/>
                <a:cs typeface="+mn-cs"/>
              </a:endParaRPr>
            </a:p>
          </p:txBody>
        </p:sp>
        <p:sp>
          <p:nvSpPr>
            <p:cNvPr id="16" name="Text Box 10"/>
            <p:cNvSpPr txBox="1">
              <a:spLocks noChangeArrowheads="1"/>
            </p:cNvSpPr>
            <p:nvPr/>
          </p:nvSpPr>
          <p:spPr bwMode="auto">
            <a:xfrm>
              <a:off x="1220" y="2710"/>
              <a:ext cx="865"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pPr algn="r">
                <a:buClr>
                  <a:srgbClr val="FFFF00"/>
                </a:buClr>
                <a:buFont typeface="Wingdings 3" charset="0"/>
                <a:buNone/>
              </a:pPr>
              <a:r>
                <a:rPr lang="en-US" u="sng" dirty="0" smtClean="0"/>
                <a:t>BFR</a:t>
              </a:r>
              <a:endParaRPr lang="en-US" u="sng" dirty="0"/>
            </a:p>
          </p:txBody>
        </p:sp>
        <p:sp>
          <p:nvSpPr>
            <p:cNvPr id="18" name="Line 11"/>
            <p:cNvSpPr>
              <a:spLocks noChangeShapeType="1"/>
            </p:cNvSpPr>
            <p:nvPr/>
          </p:nvSpPr>
          <p:spPr bwMode="auto">
            <a:xfrm>
              <a:off x="1020" y="1117"/>
              <a:ext cx="0" cy="2041"/>
            </a:xfrm>
            <a:prstGeom prst="line">
              <a:avLst/>
            </a:prstGeom>
            <a:noFill/>
            <a:ln w="25400">
              <a:solidFill>
                <a:srgbClr val="FF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19" name="Line 12"/>
            <p:cNvSpPr>
              <a:spLocks noChangeShapeType="1"/>
            </p:cNvSpPr>
            <p:nvPr/>
          </p:nvSpPr>
          <p:spPr bwMode="auto">
            <a:xfrm>
              <a:off x="4014" y="1117"/>
              <a:ext cx="0" cy="2041"/>
            </a:xfrm>
            <a:prstGeom prst="line">
              <a:avLst/>
            </a:prstGeom>
            <a:noFill/>
            <a:ln w="25400">
              <a:solidFill>
                <a:srgbClr val="FF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20" name="Line 13"/>
            <p:cNvSpPr>
              <a:spLocks noChangeShapeType="1"/>
            </p:cNvSpPr>
            <p:nvPr/>
          </p:nvSpPr>
          <p:spPr bwMode="auto">
            <a:xfrm>
              <a:off x="839" y="1123"/>
              <a:ext cx="3311" cy="0"/>
            </a:xfrm>
            <a:prstGeom prst="line">
              <a:avLst/>
            </a:prstGeom>
            <a:noFill/>
            <a:ln w="254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fr-FR"/>
            </a:p>
          </p:txBody>
        </p:sp>
        <p:sp>
          <p:nvSpPr>
            <p:cNvPr id="21" name="Text Box 14"/>
            <p:cNvSpPr txBox="1">
              <a:spLocks noChangeArrowheads="1"/>
            </p:cNvSpPr>
            <p:nvPr/>
          </p:nvSpPr>
          <p:spPr bwMode="auto">
            <a:xfrm>
              <a:off x="1665" y="799"/>
              <a:ext cx="161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pPr algn="ctr"/>
              <a:r>
                <a:rPr lang="en-US" sz="1800"/>
                <a:t>BILAN </a:t>
              </a:r>
              <a:r>
                <a:rPr lang="en-US"/>
                <a:t>(Approche globale)</a:t>
              </a:r>
            </a:p>
          </p:txBody>
        </p:sp>
        <p:sp>
          <p:nvSpPr>
            <p:cNvPr id="22" name="Text Box 15"/>
            <p:cNvSpPr txBox="1">
              <a:spLocks noChangeArrowheads="1"/>
            </p:cNvSpPr>
            <p:nvPr/>
          </p:nvSpPr>
          <p:spPr bwMode="auto">
            <a:xfrm>
              <a:off x="2811" y="1220"/>
              <a:ext cx="587"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r>
                <a:rPr lang="en-US" sz="1600" u="sng" dirty="0"/>
                <a:t>CP</a:t>
              </a:r>
            </a:p>
            <a:p>
              <a:r>
                <a:rPr lang="en-US" dirty="0" err="1"/>
                <a:t>Capitaux</a:t>
              </a:r>
              <a:endParaRPr lang="en-US" dirty="0"/>
            </a:p>
            <a:p>
              <a:r>
                <a:rPr lang="en-US" dirty="0" err="1"/>
                <a:t>propres</a:t>
              </a:r>
              <a:endParaRPr lang="en-US" dirty="0"/>
            </a:p>
          </p:txBody>
        </p:sp>
        <p:sp>
          <p:nvSpPr>
            <p:cNvPr id="23" name="Rectangle 16"/>
            <p:cNvSpPr>
              <a:spLocks noChangeArrowheads="1"/>
            </p:cNvSpPr>
            <p:nvPr/>
          </p:nvSpPr>
          <p:spPr bwMode="auto">
            <a:xfrm>
              <a:off x="2093" y="1120"/>
              <a:ext cx="295" cy="1360"/>
            </a:xfrm>
            <a:prstGeom prst="rect">
              <a:avLst/>
            </a:prstGeom>
            <a:gradFill rotWithShape="1">
              <a:gsLst>
                <a:gs pos="0">
                  <a:srgbClr val="FFFF00"/>
                </a:gs>
                <a:gs pos="100000">
                  <a:srgbClr val="FFFF00">
                    <a:gamma/>
                    <a:tint val="39216"/>
                    <a:invGamma/>
                  </a:srgbClr>
                </a:gs>
              </a:gsLst>
              <a:lin ang="5400000" scaled="1"/>
            </a:gradFill>
            <a:ln w="9525">
              <a:solidFill>
                <a:schemeClr val="tx1"/>
              </a:solidFill>
              <a:miter lim="800000"/>
              <a:headEnd/>
              <a:tailEnd/>
            </a:ln>
            <a:effectLst>
              <a:outerShdw dist="53882" dir="2700000" algn="ctr" rotWithShape="0">
                <a:schemeClr val="bg2"/>
              </a:outerShdw>
            </a:effectLst>
          </p:spPr>
          <p:txBody>
            <a:bodyPr wrap="none" anchor="ctr"/>
            <a:lstStyle/>
            <a:p>
              <a:pPr eaLnBrk="0" hangingPunct="0">
                <a:defRPr/>
              </a:pPr>
              <a:endParaRPr lang="fr-FR">
                <a:ea typeface="+mn-ea"/>
                <a:cs typeface="+mn-cs"/>
              </a:endParaRPr>
            </a:p>
          </p:txBody>
        </p:sp>
        <p:sp>
          <p:nvSpPr>
            <p:cNvPr id="24" name="Text Box 17"/>
            <p:cNvSpPr txBox="1">
              <a:spLocks noChangeArrowheads="1"/>
            </p:cNvSpPr>
            <p:nvPr/>
          </p:nvSpPr>
          <p:spPr bwMode="auto">
            <a:xfrm>
              <a:off x="1111" y="1208"/>
              <a:ext cx="966"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pPr algn="r">
                <a:buClr>
                  <a:srgbClr val="FFFF00"/>
                </a:buClr>
                <a:buFont typeface="Wingdings 3" charset="0"/>
                <a:buNone/>
              </a:pPr>
              <a:r>
                <a:rPr lang="en-US" sz="1600" u="sng"/>
                <a:t>Im</a:t>
              </a:r>
            </a:p>
            <a:p>
              <a:pPr algn="r">
                <a:buClr>
                  <a:srgbClr val="FFFF00"/>
                </a:buClr>
                <a:buFont typeface="Wingdings 3" charset="0"/>
                <a:buNone/>
              </a:pPr>
              <a:r>
                <a:rPr lang="en-US"/>
                <a:t>Immobilisations</a:t>
              </a:r>
            </a:p>
            <a:p>
              <a:pPr algn="r">
                <a:buClr>
                  <a:srgbClr val="FFFF00"/>
                </a:buClr>
                <a:buFont typeface="Wingdings 3" charset="0"/>
                <a:buNone/>
              </a:pPr>
              <a:r>
                <a:rPr lang="en-US"/>
                <a:t>nettes</a:t>
              </a:r>
              <a:endParaRPr lang="en-US" sz="1200"/>
            </a:p>
          </p:txBody>
        </p:sp>
        <p:sp>
          <p:nvSpPr>
            <p:cNvPr id="25" name="Rectangle 18"/>
            <p:cNvSpPr>
              <a:spLocks noChangeArrowheads="1"/>
            </p:cNvSpPr>
            <p:nvPr/>
          </p:nvSpPr>
          <p:spPr bwMode="auto">
            <a:xfrm>
              <a:off x="2517" y="1120"/>
              <a:ext cx="295" cy="1473"/>
            </a:xfrm>
            <a:prstGeom prst="rect">
              <a:avLst/>
            </a:prstGeom>
            <a:gradFill rotWithShape="1">
              <a:gsLst>
                <a:gs pos="0">
                  <a:srgbClr val="66FF33"/>
                </a:gs>
                <a:gs pos="100000">
                  <a:srgbClr val="66FF33">
                    <a:gamma/>
                    <a:tint val="69804"/>
                    <a:invGamma/>
                  </a:srgbClr>
                </a:gs>
              </a:gsLst>
              <a:lin ang="5400000" scaled="1"/>
            </a:gradFill>
            <a:ln w="9525">
              <a:solidFill>
                <a:schemeClr val="tx1"/>
              </a:solidFill>
              <a:miter lim="800000"/>
              <a:headEnd/>
              <a:tailEnd/>
            </a:ln>
            <a:effectLst>
              <a:outerShdw dist="53882" dir="2700000" algn="ctr" rotWithShape="0">
                <a:schemeClr val="bg2"/>
              </a:outerShdw>
            </a:effectLst>
          </p:spPr>
          <p:txBody>
            <a:bodyPr wrap="none" anchor="ctr"/>
            <a:lstStyle/>
            <a:p>
              <a:pPr eaLnBrk="0" hangingPunct="0">
                <a:defRPr/>
              </a:pPr>
              <a:endParaRPr lang="fr-FR">
                <a:ea typeface="+mn-ea"/>
                <a:cs typeface="+mn-cs"/>
              </a:endParaRPr>
            </a:p>
          </p:txBody>
        </p:sp>
        <p:sp>
          <p:nvSpPr>
            <p:cNvPr id="26" name="Rectangle 19"/>
            <p:cNvSpPr>
              <a:spLocks noChangeArrowheads="1"/>
            </p:cNvSpPr>
            <p:nvPr/>
          </p:nvSpPr>
          <p:spPr bwMode="auto">
            <a:xfrm>
              <a:off x="884" y="3249"/>
              <a:ext cx="3311" cy="272"/>
            </a:xfrm>
            <a:prstGeom prst="rect">
              <a:avLst/>
            </a:prstGeom>
            <a:solidFill>
              <a:srgbClr val="FF0000"/>
            </a:solidFill>
            <a:ln w="9525">
              <a:noFill/>
              <a:miter lim="800000"/>
              <a:headEnd/>
              <a:tailEnd/>
            </a:ln>
            <a:effectLst>
              <a:outerShdw dist="53882" dir="2700000" algn="ctr" rotWithShape="0">
                <a:schemeClr val="bg2"/>
              </a:outerShdw>
            </a:effectLst>
          </p:spPr>
          <p:txBody>
            <a:bodyPr wrap="none" anchor="ctr"/>
            <a:lstStyle/>
            <a:p>
              <a:pPr eaLnBrk="0" hangingPunct="0">
                <a:defRPr/>
              </a:pPr>
              <a:endParaRPr lang="fr-FR">
                <a:ea typeface="+mn-ea"/>
                <a:cs typeface="+mn-cs"/>
              </a:endParaRPr>
            </a:p>
          </p:txBody>
        </p:sp>
        <p:sp>
          <p:nvSpPr>
            <p:cNvPr id="27" name="Text Box 20"/>
            <p:cNvSpPr txBox="1">
              <a:spLocks noChangeArrowheads="1"/>
            </p:cNvSpPr>
            <p:nvPr/>
          </p:nvSpPr>
          <p:spPr bwMode="auto">
            <a:xfrm rot="-5400000">
              <a:off x="-11" y="2039"/>
              <a:ext cx="186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pPr>
                <a:buClr>
                  <a:srgbClr val="FFFF00"/>
                </a:buClr>
                <a:buFont typeface="Wingdings 3" charset="0"/>
                <a:buNone/>
              </a:pPr>
              <a:r>
                <a:rPr lang="en-US" dirty="0"/>
                <a:t>AE </a:t>
              </a:r>
              <a:r>
                <a:rPr lang="en-US" sz="1200" dirty="0"/>
                <a:t>(</a:t>
              </a:r>
              <a:r>
                <a:rPr lang="en-US" sz="1200" dirty="0" err="1"/>
                <a:t>Actif</a:t>
              </a:r>
              <a:r>
                <a:rPr lang="en-US" sz="1200" dirty="0"/>
                <a:t> </a:t>
              </a:r>
              <a:r>
                <a:rPr lang="en-US" sz="1200" dirty="0" err="1"/>
                <a:t>économique</a:t>
              </a:r>
              <a:r>
                <a:rPr lang="en-US" sz="1200" dirty="0"/>
                <a:t>)</a:t>
              </a:r>
              <a:r>
                <a:rPr lang="en-US" dirty="0"/>
                <a:t> = </a:t>
              </a:r>
              <a:r>
                <a:rPr lang="en-US" dirty="0" err="1"/>
                <a:t>Im</a:t>
              </a:r>
              <a:r>
                <a:rPr lang="en-US" dirty="0"/>
                <a:t> + </a:t>
              </a:r>
              <a:r>
                <a:rPr lang="en-US" dirty="0" smtClean="0"/>
                <a:t>BFRE</a:t>
              </a:r>
              <a:endParaRPr lang="en-US" dirty="0"/>
            </a:p>
          </p:txBody>
        </p:sp>
        <p:sp>
          <p:nvSpPr>
            <p:cNvPr id="28" name="Text Box 21"/>
            <p:cNvSpPr txBox="1">
              <a:spLocks noChangeArrowheads="1"/>
            </p:cNvSpPr>
            <p:nvPr/>
          </p:nvSpPr>
          <p:spPr bwMode="auto">
            <a:xfrm rot="16200000">
              <a:off x="3082" y="2026"/>
              <a:ext cx="2054"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pPr>
                <a:buClr>
                  <a:srgbClr val="FFFF00"/>
                </a:buClr>
                <a:buFont typeface="Wingdings 3" charset="0"/>
                <a:buNone/>
              </a:pPr>
              <a:r>
                <a:rPr lang="en-US" dirty="0"/>
                <a:t>CI </a:t>
              </a:r>
              <a:r>
                <a:rPr lang="en-US" sz="1200" dirty="0"/>
                <a:t>(</a:t>
              </a:r>
              <a:r>
                <a:rPr lang="en-US" sz="1200" dirty="0" err="1"/>
                <a:t>Capitaux</a:t>
              </a:r>
              <a:r>
                <a:rPr lang="en-US" sz="1200" dirty="0"/>
                <a:t> </a:t>
              </a:r>
              <a:r>
                <a:rPr lang="en-US" sz="1200" dirty="0" err="1"/>
                <a:t>investis</a:t>
              </a:r>
              <a:r>
                <a:rPr lang="en-US" sz="1200" dirty="0"/>
                <a:t>)</a:t>
              </a:r>
              <a:r>
                <a:rPr lang="en-US" dirty="0"/>
                <a:t> = </a:t>
              </a:r>
              <a:r>
                <a:rPr lang="en-US" dirty="0" smtClean="0"/>
                <a:t>CP + FRHE </a:t>
              </a:r>
              <a:r>
                <a:rPr lang="en-US" dirty="0"/>
                <a:t>+ D</a:t>
              </a:r>
            </a:p>
          </p:txBody>
        </p:sp>
        <p:sp>
          <p:nvSpPr>
            <p:cNvPr id="29" name="Text Box 22"/>
            <p:cNvSpPr txBox="1">
              <a:spLocks noChangeArrowheads="1"/>
            </p:cNvSpPr>
            <p:nvPr/>
          </p:nvSpPr>
          <p:spPr bwMode="auto">
            <a:xfrm>
              <a:off x="1337" y="3294"/>
              <a:ext cx="2587"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pPr>
                <a:buClr>
                  <a:srgbClr val="FFFF00"/>
                </a:buClr>
                <a:buFont typeface="Wingdings 3" charset="0"/>
                <a:buNone/>
              </a:pPr>
              <a:r>
                <a:rPr lang="en-US">
                  <a:solidFill>
                    <a:schemeClr val="bg1"/>
                  </a:solidFill>
                </a:rPr>
                <a:t>AE (Actif Economique) = CI (Capitaux Investis)</a:t>
              </a:r>
            </a:p>
          </p:txBody>
        </p:sp>
      </p:grpSp>
      <p:sp>
        <p:nvSpPr>
          <p:cNvPr id="30" name="ZoneTexte 29"/>
          <p:cNvSpPr txBox="1"/>
          <p:nvPr/>
        </p:nvSpPr>
        <p:spPr>
          <a:xfrm>
            <a:off x="294787" y="2548448"/>
            <a:ext cx="553998" cy="3757101"/>
          </a:xfrm>
          <a:prstGeom prst="rect">
            <a:avLst/>
          </a:prstGeom>
          <a:solidFill>
            <a:schemeClr val="bg1"/>
          </a:solidFill>
        </p:spPr>
        <p:txBody>
          <a:bodyPr vert="vert270" wrap="square" rtlCol="0">
            <a:spAutoFit/>
          </a:bodyPr>
          <a:lstStyle/>
          <a:p>
            <a:pPr algn="ctr"/>
            <a:r>
              <a:rPr lang="fr-FR" sz="2400" b="1" u="sng" dirty="0" smtClean="0">
                <a:solidFill>
                  <a:schemeClr val="bg1">
                    <a:lumMod val="65000"/>
                  </a:schemeClr>
                </a:solidFill>
              </a:rPr>
              <a:t>Etape</a:t>
            </a:r>
            <a:r>
              <a:rPr lang="fr-FR" sz="2400" dirty="0" smtClean="0">
                <a:solidFill>
                  <a:schemeClr val="bg1">
                    <a:lumMod val="65000"/>
                  </a:schemeClr>
                </a:solidFill>
              </a:rPr>
              <a:t> </a:t>
            </a:r>
            <a:r>
              <a:rPr lang="fr-FR" sz="2400" b="1" u="sng" dirty="0">
                <a:solidFill>
                  <a:schemeClr val="bg1">
                    <a:lumMod val="65000"/>
                  </a:schemeClr>
                </a:solidFill>
              </a:rPr>
              <a:t>: Concepts financiers</a:t>
            </a:r>
            <a:endParaRPr lang="fr-FR" sz="2400" b="1" u="sng" dirty="0">
              <a:solidFill>
                <a:schemeClr val="bg1">
                  <a:lumMod val="65000"/>
                </a:schemeClr>
              </a:solidFill>
            </a:endParaRPr>
          </a:p>
        </p:txBody>
      </p:sp>
    </p:spTree>
    <p:extLst>
      <p:ext uri="{BB962C8B-B14F-4D97-AF65-F5344CB8AC3E}">
        <p14:creationId xmlns:p14="http://schemas.microsoft.com/office/powerpoint/2010/main" val="13420473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1EDC781A-1FBC-0244-84F7-23D5E9DE808E}" type="slidenum">
              <a:rPr lang="fr-FR" smtClean="0"/>
              <a:t>25</a:t>
            </a:fld>
            <a:endParaRPr lang="fr-FR"/>
          </a:p>
        </p:txBody>
      </p:sp>
      <p:pic>
        <p:nvPicPr>
          <p:cNvPr id="17" name="Image 16"/>
          <p:cNvPicPr/>
          <p:nvPr/>
        </p:nvPicPr>
        <p:blipFill>
          <a:blip r:embed="rId3">
            <a:extLst>
              <a:ext uri="{28A0092B-C50C-407E-A947-70E740481C1C}">
                <a14:useLocalDpi xmlns:a14="http://schemas.microsoft.com/office/drawing/2010/main" val="0"/>
              </a:ext>
            </a:extLst>
          </a:blip>
          <a:srcRect/>
          <a:stretch>
            <a:fillRect/>
          </a:stretch>
        </p:blipFill>
        <p:spPr bwMode="auto">
          <a:xfrm>
            <a:off x="8613649" y="409222"/>
            <a:ext cx="454342" cy="366889"/>
          </a:xfrm>
          <a:prstGeom prst="rect">
            <a:avLst/>
          </a:prstGeom>
          <a:noFill/>
          <a:ln>
            <a:noFill/>
          </a:ln>
        </p:spPr>
      </p:pic>
      <p:sp>
        <p:nvSpPr>
          <p:cNvPr id="11" name="Titre 1"/>
          <p:cNvSpPr>
            <a:spLocks noGrp="1"/>
          </p:cNvSpPr>
          <p:nvPr>
            <p:ph type="title"/>
          </p:nvPr>
        </p:nvSpPr>
        <p:spPr>
          <a:xfrm>
            <a:off x="1435608" y="82926"/>
            <a:ext cx="7498080" cy="899570"/>
          </a:xfrm>
        </p:spPr>
        <p:txBody>
          <a:bodyPr>
            <a:normAutofit fontScale="90000"/>
          </a:bodyPr>
          <a:lstStyle/>
          <a:p>
            <a:r>
              <a:rPr lang="fr-FR" dirty="0"/>
              <a:t>Le Business Plan FINANCIER</a:t>
            </a:r>
            <a:r>
              <a:rPr lang="fr-FR" dirty="0" smtClean="0"/>
              <a:t/>
            </a:r>
            <a:br>
              <a:rPr lang="fr-FR" dirty="0" smtClean="0"/>
            </a:br>
            <a:r>
              <a:rPr lang="fr-FR" sz="2400" dirty="0" smtClean="0"/>
              <a:t>Le tableau des Soldes Intermédiaires de Gestion (SIG)</a:t>
            </a:r>
            <a:endParaRPr lang="fr-FR" dirty="0"/>
          </a:p>
        </p:txBody>
      </p:sp>
      <p:sp>
        <p:nvSpPr>
          <p:cNvPr id="39" name="Rectangle 49"/>
          <p:cNvSpPr>
            <a:spLocks noChangeArrowheads="1"/>
          </p:cNvSpPr>
          <p:nvPr/>
        </p:nvSpPr>
        <p:spPr bwMode="auto">
          <a:xfrm>
            <a:off x="6265069" y="4962526"/>
            <a:ext cx="468313" cy="1181099"/>
          </a:xfrm>
          <a:prstGeom prst="rect">
            <a:avLst/>
          </a:prstGeom>
          <a:solidFill>
            <a:srgbClr val="FF00FF"/>
          </a:solidFill>
          <a:ln w="9525">
            <a:solidFill>
              <a:schemeClr val="tx1"/>
            </a:solidFill>
            <a:miter lim="800000"/>
            <a:headEnd/>
            <a:tailEnd/>
          </a:ln>
          <a:effectLst>
            <a:outerShdw dist="53882" dir="2700000" algn="ctr" rotWithShape="0">
              <a:schemeClr val="bg2"/>
            </a:outerShdw>
          </a:effectLst>
        </p:spPr>
        <p:txBody>
          <a:bodyPr vert="eaVert" wrap="none" anchor="ctr"/>
          <a:lstStyle/>
          <a:p>
            <a:pPr algn="ctr" eaLnBrk="0" hangingPunct="0">
              <a:defRPr/>
            </a:pPr>
            <a:r>
              <a:rPr lang="fr-FR" dirty="0">
                <a:solidFill>
                  <a:srgbClr val="FFFFFF"/>
                </a:solidFill>
                <a:ea typeface="+mn-ea"/>
                <a:cs typeface="+mn-cs"/>
              </a:rPr>
              <a:t>(=) </a:t>
            </a:r>
            <a:r>
              <a:rPr lang="fr-FR" sz="2000" b="1" dirty="0" smtClean="0">
                <a:solidFill>
                  <a:srgbClr val="FFFFFF"/>
                </a:solidFill>
                <a:ea typeface="+mn-ea"/>
                <a:cs typeface="+mn-cs"/>
              </a:rPr>
              <a:t>EBE</a:t>
            </a:r>
            <a:endParaRPr lang="fr-FR" sz="2000" b="1" dirty="0">
              <a:solidFill>
                <a:srgbClr val="FFFFFF"/>
              </a:solidFill>
              <a:ea typeface="+mn-ea"/>
              <a:cs typeface="+mn-cs"/>
            </a:endParaRPr>
          </a:p>
        </p:txBody>
      </p:sp>
      <p:sp>
        <p:nvSpPr>
          <p:cNvPr id="40" name="Rectangle 51"/>
          <p:cNvSpPr>
            <a:spLocks noChangeArrowheads="1"/>
          </p:cNvSpPr>
          <p:nvPr/>
        </p:nvSpPr>
        <p:spPr bwMode="auto">
          <a:xfrm>
            <a:off x="5445119" y="5194300"/>
            <a:ext cx="468312" cy="946150"/>
          </a:xfrm>
          <a:prstGeom prst="rect">
            <a:avLst/>
          </a:prstGeom>
          <a:solidFill>
            <a:srgbClr val="FF00FF"/>
          </a:solidFill>
          <a:ln w="9525">
            <a:solidFill>
              <a:schemeClr val="tx1"/>
            </a:solidFill>
            <a:miter lim="800000"/>
            <a:headEnd/>
            <a:tailEnd/>
          </a:ln>
          <a:effectLst>
            <a:outerShdw dist="53882" dir="2700000" algn="ctr" rotWithShape="0">
              <a:schemeClr val="bg2"/>
            </a:outerShdw>
          </a:effectLst>
        </p:spPr>
        <p:txBody>
          <a:bodyPr vert="eaVert" wrap="none" anchor="ctr"/>
          <a:lstStyle/>
          <a:p>
            <a:pPr algn="ctr" eaLnBrk="0" hangingPunct="0">
              <a:defRPr/>
            </a:pPr>
            <a:r>
              <a:rPr lang="fr-FR" dirty="0">
                <a:solidFill>
                  <a:srgbClr val="FFFFFF"/>
                </a:solidFill>
                <a:ea typeface="+mn-ea"/>
                <a:cs typeface="+mn-cs"/>
              </a:rPr>
              <a:t>RES. EXP</a:t>
            </a:r>
          </a:p>
        </p:txBody>
      </p:sp>
      <p:sp>
        <p:nvSpPr>
          <p:cNvPr id="42" name="Rectangle 52"/>
          <p:cNvSpPr>
            <a:spLocks noChangeArrowheads="1"/>
          </p:cNvSpPr>
          <p:nvPr/>
        </p:nvSpPr>
        <p:spPr bwMode="auto">
          <a:xfrm>
            <a:off x="5422893" y="4919663"/>
            <a:ext cx="468312" cy="179388"/>
          </a:xfrm>
          <a:prstGeom prst="rect">
            <a:avLst/>
          </a:prstGeom>
          <a:solidFill>
            <a:srgbClr val="FF0000"/>
          </a:solidFill>
          <a:ln w="9525">
            <a:solidFill>
              <a:schemeClr val="tx1"/>
            </a:solidFill>
            <a:miter lim="800000"/>
            <a:headEnd/>
            <a:tailEnd/>
          </a:ln>
          <a:effectLst>
            <a:outerShdw dist="53882" dir="2700000" algn="ctr" rotWithShape="0">
              <a:schemeClr val="bg2"/>
            </a:outerShdw>
          </a:effectLst>
        </p:spPr>
        <p:txBody>
          <a:bodyPr wrap="none" anchor="ctr"/>
          <a:lstStyle/>
          <a:p>
            <a:pPr eaLnBrk="0" hangingPunct="0">
              <a:defRPr/>
            </a:pPr>
            <a:endParaRPr lang="fr-FR">
              <a:ea typeface="+mn-ea"/>
              <a:cs typeface="+mn-cs"/>
            </a:endParaRPr>
          </a:p>
        </p:txBody>
      </p:sp>
      <p:sp>
        <p:nvSpPr>
          <p:cNvPr id="43" name="Text Box 68"/>
          <p:cNvSpPr txBox="1">
            <a:spLocks noChangeArrowheads="1"/>
          </p:cNvSpPr>
          <p:nvPr/>
        </p:nvSpPr>
        <p:spPr bwMode="auto">
          <a:xfrm>
            <a:off x="3573389" y="4638676"/>
            <a:ext cx="12715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pPr algn="r"/>
            <a:r>
              <a:rPr lang="en-US" dirty="0"/>
              <a:t>(+/-) </a:t>
            </a:r>
            <a:r>
              <a:rPr lang="en-US" dirty="0" err="1"/>
              <a:t>Résultat</a:t>
            </a:r>
            <a:endParaRPr lang="en-US" dirty="0"/>
          </a:p>
          <a:p>
            <a:pPr algn="r"/>
            <a:r>
              <a:rPr lang="en-US" dirty="0"/>
              <a:t>Financier </a:t>
            </a:r>
          </a:p>
        </p:txBody>
      </p:sp>
      <p:sp>
        <p:nvSpPr>
          <p:cNvPr id="44" name="Rectangle 54"/>
          <p:cNvSpPr>
            <a:spLocks noChangeArrowheads="1"/>
          </p:cNvSpPr>
          <p:nvPr/>
        </p:nvSpPr>
        <p:spPr bwMode="auto">
          <a:xfrm>
            <a:off x="3873481" y="5683251"/>
            <a:ext cx="468313" cy="457199"/>
          </a:xfrm>
          <a:prstGeom prst="rect">
            <a:avLst/>
          </a:prstGeom>
          <a:solidFill>
            <a:srgbClr val="FF00FF"/>
          </a:solidFill>
          <a:ln w="9525">
            <a:solidFill>
              <a:schemeClr val="tx1"/>
            </a:solidFill>
            <a:miter lim="800000"/>
            <a:headEnd/>
            <a:tailEnd/>
          </a:ln>
          <a:effectLst>
            <a:outerShdw dist="53882" dir="2700000" algn="ctr" rotWithShape="0">
              <a:schemeClr val="bg2"/>
            </a:outerShdw>
          </a:effectLst>
        </p:spPr>
        <p:txBody>
          <a:bodyPr vert="eaVert" wrap="none" anchor="ctr"/>
          <a:lstStyle/>
          <a:p>
            <a:pPr algn="ctr" eaLnBrk="0" hangingPunct="0">
              <a:defRPr/>
            </a:pPr>
            <a:r>
              <a:rPr lang="fr-FR" dirty="0" smtClean="0">
                <a:solidFill>
                  <a:srgbClr val="FFFFFF"/>
                </a:solidFill>
                <a:ea typeface="+mn-ea"/>
                <a:cs typeface="+mn-cs"/>
              </a:rPr>
              <a:t>RN</a:t>
            </a:r>
            <a:endParaRPr lang="fr-FR" dirty="0">
              <a:solidFill>
                <a:srgbClr val="FFFFFF"/>
              </a:solidFill>
              <a:ea typeface="+mn-ea"/>
              <a:cs typeface="+mn-cs"/>
            </a:endParaRPr>
          </a:p>
        </p:txBody>
      </p:sp>
      <p:sp>
        <p:nvSpPr>
          <p:cNvPr id="46" name="Rectangle 90"/>
          <p:cNvSpPr>
            <a:spLocks noChangeArrowheads="1"/>
          </p:cNvSpPr>
          <p:nvPr/>
        </p:nvSpPr>
        <p:spPr bwMode="auto">
          <a:xfrm>
            <a:off x="7988300" y="1335088"/>
            <a:ext cx="468313" cy="4808537"/>
          </a:xfrm>
          <a:prstGeom prst="rect">
            <a:avLst/>
          </a:prstGeom>
          <a:solidFill>
            <a:srgbClr val="00CCFF"/>
          </a:solidFill>
          <a:ln w="9525">
            <a:solidFill>
              <a:schemeClr val="tx1"/>
            </a:solidFill>
            <a:miter lim="800000"/>
            <a:headEnd/>
            <a:tailEnd/>
          </a:ln>
          <a:effectLst>
            <a:outerShdw dist="53882" dir="2700000" algn="ctr" rotWithShape="0">
              <a:schemeClr val="bg2"/>
            </a:outerShdw>
          </a:effectLst>
        </p:spPr>
        <p:txBody>
          <a:bodyPr vert="eaVert" wrap="none" anchor="ctr"/>
          <a:lstStyle/>
          <a:p>
            <a:pPr algn="ctr" eaLnBrk="0" hangingPunct="0"/>
            <a:r>
              <a:rPr lang="fr-FR"/>
              <a:t>CHIFFRE D’AFFAIRES NET</a:t>
            </a:r>
          </a:p>
        </p:txBody>
      </p:sp>
      <p:sp>
        <p:nvSpPr>
          <p:cNvPr id="48" name="Rectangle 6"/>
          <p:cNvSpPr>
            <a:spLocks noChangeArrowheads="1"/>
          </p:cNvSpPr>
          <p:nvPr/>
        </p:nvSpPr>
        <p:spPr bwMode="auto">
          <a:xfrm>
            <a:off x="7117555" y="1355725"/>
            <a:ext cx="468313" cy="1368425"/>
          </a:xfrm>
          <a:prstGeom prst="rect">
            <a:avLst/>
          </a:prstGeom>
          <a:solidFill>
            <a:srgbClr val="FF3300"/>
          </a:solidFill>
          <a:ln w="9525">
            <a:solidFill>
              <a:schemeClr val="tx1"/>
            </a:solidFill>
            <a:miter lim="800000"/>
            <a:headEnd/>
            <a:tailEnd/>
          </a:ln>
          <a:effectLst>
            <a:outerShdw dist="53882" dir="2700000" algn="ctr" rotWithShape="0">
              <a:schemeClr val="bg2"/>
            </a:outerShdw>
          </a:effectLst>
        </p:spPr>
        <p:txBody>
          <a:bodyPr wrap="none" anchor="ctr"/>
          <a:lstStyle/>
          <a:p>
            <a:pPr eaLnBrk="0" hangingPunct="0">
              <a:defRPr/>
            </a:pPr>
            <a:endParaRPr lang="fr-FR">
              <a:ea typeface="+mn-ea"/>
              <a:cs typeface="+mn-cs"/>
            </a:endParaRPr>
          </a:p>
        </p:txBody>
      </p:sp>
      <p:sp>
        <p:nvSpPr>
          <p:cNvPr id="49" name="Text Box 59"/>
          <p:cNvSpPr txBox="1">
            <a:spLocks noChangeArrowheads="1"/>
          </p:cNvSpPr>
          <p:nvPr/>
        </p:nvSpPr>
        <p:spPr bwMode="auto">
          <a:xfrm>
            <a:off x="4648187" y="1486245"/>
            <a:ext cx="24939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pPr algn="r"/>
            <a:r>
              <a:rPr lang="en-US" dirty="0"/>
              <a:t>(-</a:t>
            </a:r>
            <a:r>
              <a:rPr lang="en-US" dirty="0" smtClean="0"/>
              <a:t>) </a:t>
            </a:r>
            <a:r>
              <a:rPr lang="en-US" dirty="0" err="1" smtClean="0"/>
              <a:t>Achats</a:t>
            </a:r>
            <a:r>
              <a:rPr lang="en-US" dirty="0" smtClean="0"/>
              <a:t> consommés</a:t>
            </a:r>
            <a:endParaRPr lang="en-US" dirty="0"/>
          </a:p>
          <a:p>
            <a:pPr algn="r"/>
            <a:r>
              <a:rPr lang="en-US" dirty="0"/>
              <a:t>(-) </a:t>
            </a:r>
            <a:r>
              <a:rPr lang="en-US" dirty="0" smtClean="0"/>
              <a:t>S/</a:t>
            </a:r>
            <a:r>
              <a:rPr lang="en-US" dirty="0" err="1" smtClean="0"/>
              <a:t>Traitance</a:t>
            </a:r>
            <a:r>
              <a:rPr lang="en-US" dirty="0" smtClean="0"/>
              <a:t> </a:t>
            </a:r>
            <a:r>
              <a:rPr lang="en-US" dirty="0" err="1" smtClean="0"/>
              <a:t>directe</a:t>
            </a:r>
            <a:endParaRPr lang="en-US" dirty="0"/>
          </a:p>
        </p:txBody>
      </p:sp>
      <p:sp>
        <p:nvSpPr>
          <p:cNvPr id="51" name="Rectangle 98"/>
          <p:cNvSpPr>
            <a:spLocks noChangeArrowheads="1"/>
          </p:cNvSpPr>
          <p:nvPr/>
        </p:nvSpPr>
        <p:spPr bwMode="auto">
          <a:xfrm>
            <a:off x="7112000" y="2806700"/>
            <a:ext cx="468313" cy="3336925"/>
          </a:xfrm>
          <a:prstGeom prst="rect">
            <a:avLst/>
          </a:prstGeom>
          <a:solidFill>
            <a:srgbClr val="FF00FF"/>
          </a:solidFill>
          <a:ln w="9525">
            <a:solidFill>
              <a:schemeClr val="tx1"/>
            </a:solidFill>
            <a:miter lim="800000"/>
            <a:headEnd/>
            <a:tailEnd/>
          </a:ln>
          <a:effectLst>
            <a:outerShdw dist="53882" dir="2700000" algn="ctr" rotWithShape="0">
              <a:schemeClr val="bg2"/>
            </a:outerShdw>
          </a:effectLst>
        </p:spPr>
        <p:txBody>
          <a:bodyPr vert="eaVert" wrap="none" anchor="ctr"/>
          <a:lstStyle/>
          <a:p>
            <a:pPr algn="ctr" eaLnBrk="0" hangingPunct="0">
              <a:defRPr/>
            </a:pPr>
            <a:r>
              <a:rPr lang="fr-FR" sz="2000" b="1" dirty="0">
                <a:solidFill>
                  <a:schemeClr val="bg1"/>
                </a:solidFill>
                <a:ea typeface="+mn-ea"/>
                <a:cs typeface="+mn-cs"/>
              </a:rPr>
              <a:t>MARGE GLOBALE</a:t>
            </a:r>
          </a:p>
        </p:txBody>
      </p:sp>
      <p:sp>
        <p:nvSpPr>
          <p:cNvPr id="54" name="Rectangle 46"/>
          <p:cNvSpPr>
            <a:spLocks noChangeArrowheads="1"/>
          </p:cNvSpPr>
          <p:nvPr/>
        </p:nvSpPr>
        <p:spPr bwMode="auto">
          <a:xfrm>
            <a:off x="6245225" y="2806700"/>
            <a:ext cx="468313" cy="431800"/>
          </a:xfrm>
          <a:prstGeom prst="rect">
            <a:avLst/>
          </a:prstGeom>
          <a:solidFill>
            <a:srgbClr val="FF0000"/>
          </a:solidFill>
          <a:ln w="9525">
            <a:solidFill>
              <a:schemeClr val="tx1"/>
            </a:solidFill>
            <a:miter lim="800000"/>
            <a:headEnd/>
            <a:tailEnd/>
          </a:ln>
          <a:effectLst>
            <a:outerShdw dist="53882" dir="2700000" algn="ctr" rotWithShape="0">
              <a:schemeClr val="bg2"/>
            </a:outerShdw>
          </a:effectLst>
        </p:spPr>
        <p:txBody>
          <a:bodyPr wrap="none" anchor="ctr"/>
          <a:lstStyle/>
          <a:p>
            <a:pPr eaLnBrk="0" hangingPunct="0">
              <a:defRPr/>
            </a:pPr>
            <a:endParaRPr lang="fr-FR">
              <a:ea typeface="+mn-ea"/>
              <a:cs typeface="+mn-cs"/>
            </a:endParaRPr>
          </a:p>
        </p:txBody>
      </p:sp>
      <p:sp>
        <p:nvSpPr>
          <p:cNvPr id="55" name="Text Box 61"/>
          <p:cNvSpPr txBox="1">
            <a:spLocks noChangeArrowheads="1"/>
          </p:cNvSpPr>
          <p:nvPr/>
        </p:nvSpPr>
        <p:spPr bwMode="auto">
          <a:xfrm>
            <a:off x="4257676" y="2836863"/>
            <a:ext cx="19304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pPr algn="r"/>
            <a:r>
              <a:rPr lang="en-US" dirty="0"/>
              <a:t>(-) </a:t>
            </a:r>
            <a:r>
              <a:rPr lang="en-US" dirty="0" err="1" smtClean="0"/>
              <a:t>Autres</a:t>
            </a:r>
            <a:r>
              <a:rPr lang="en-US" dirty="0" smtClean="0"/>
              <a:t> </a:t>
            </a:r>
            <a:r>
              <a:rPr lang="en-US" dirty="0" err="1" smtClean="0"/>
              <a:t>achats</a:t>
            </a:r>
            <a:endParaRPr lang="en-US" dirty="0"/>
          </a:p>
          <a:p>
            <a:pPr algn="r"/>
            <a:r>
              <a:rPr lang="en-US" dirty="0"/>
              <a:t>(-) </a:t>
            </a:r>
            <a:r>
              <a:rPr lang="en-US" dirty="0" smtClean="0"/>
              <a:t>Charges </a:t>
            </a:r>
            <a:r>
              <a:rPr lang="en-US" dirty="0" err="1" smtClean="0"/>
              <a:t>externes</a:t>
            </a:r>
            <a:endParaRPr lang="en-US" dirty="0"/>
          </a:p>
        </p:txBody>
      </p:sp>
      <p:sp>
        <p:nvSpPr>
          <p:cNvPr id="56" name="Line 100"/>
          <p:cNvSpPr>
            <a:spLocks noChangeShapeType="1"/>
          </p:cNvSpPr>
          <p:nvPr/>
        </p:nvSpPr>
        <p:spPr bwMode="auto">
          <a:xfrm>
            <a:off x="2501900" y="4817420"/>
            <a:ext cx="0" cy="596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58" name="Rectangle 48"/>
          <p:cNvSpPr>
            <a:spLocks noChangeArrowheads="1"/>
          </p:cNvSpPr>
          <p:nvPr/>
        </p:nvSpPr>
        <p:spPr bwMode="auto">
          <a:xfrm>
            <a:off x="6251576" y="3300413"/>
            <a:ext cx="468313" cy="1619250"/>
          </a:xfrm>
          <a:prstGeom prst="rect">
            <a:avLst/>
          </a:prstGeom>
          <a:solidFill>
            <a:srgbClr val="FF0000"/>
          </a:solidFill>
          <a:ln w="9525">
            <a:solidFill>
              <a:schemeClr val="tx1"/>
            </a:solidFill>
            <a:miter lim="800000"/>
            <a:headEnd/>
            <a:tailEnd/>
          </a:ln>
          <a:effectLst>
            <a:outerShdw dist="53882" dir="2700000" algn="ctr" rotWithShape="0">
              <a:schemeClr val="bg2"/>
            </a:outerShdw>
          </a:effectLst>
        </p:spPr>
        <p:txBody>
          <a:bodyPr wrap="none" anchor="ctr"/>
          <a:lstStyle/>
          <a:p>
            <a:pPr eaLnBrk="0" hangingPunct="0">
              <a:defRPr/>
            </a:pPr>
            <a:endParaRPr lang="fr-FR">
              <a:ea typeface="+mn-ea"/>
              <a:cs typeface="+mn-cs"/>
            </a:endParaRPr>
          </a:p>
        </p:txBody>
      </p:sp>
      <p:sp>
        <p:nvSpPr>
          <p:cNvPr id="59" name="Text Box 63"/>
          <p:cNvSpPr txBox="1">
            <a:spLocks noChangeArrowheads="1"/>
          </p:cNvSpPr>
          <p:nvPr/>
        </p:nvSpPr>
        <p:spPr bwMode="auto">
          <a:xfrm>
            <a:off x="4002088" y="3582822"/>
            <a:ext cx="2249488"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pPr algn="r"/>
            <a:r>
              <a:rPr lang="en-US" dirty="0"/>
              <a:t> (-) </a:t>
            </a:r>
            <a:r>
              <a:rPr lang="en-US" dirty="0" err="1"/>
              <a:t>Impôts</a:t>
            </a:r>
            <a:r>
              <a:rPr lang="en-US" dirty="0"/>
              <a:t> &amp; taxes</a:t>
            </a:r>
          </a:p>
          <a:p>
            <a:pPr algn="r"/>
            <a:r>
              <a:rPr lang="en-US" dirty="0"/>
              <a:t>(-) </a:t>
            </a:r>
            <a:r>
              <a:rPr lang="en-US" dirty="0" err="1"/>
              <a:t>Frais</a:t>
            </a:r>
            <a:r>
              <a:rPr lang="en-US" dirty="0"/>
              <a:t> de personnel (1)</a:t>
            </a:r>
          </a:p>
          <a:p>
            <a:pPr algn="r"/>
            <a:r>
              <a:rPr lang="en-US" dirty="0"/>
              <a:t>(+) Subvention exploit.</a:t>
            </a:r>
          </a:p>
        </p:txBody>
      </p:sp>
      <p:sp>
        <p:nvSpPr>
          <p:cNvPr id="63" name="Text Box 65"/>
          <p:cNvSpPr txBox="1">
            <a:spLocks noChangeArrowheads="1"/>
          </p:cNvSpPr>
          <p:nvPr/>
        </p:nvSpPr>
        <p:spPr bwMode="auto">
          <a:xfrm>
            <a:off x="4735433" y="4402466"/>
            <a:ext cx="124308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pPr algn="r"/>
            <a:r>
              <a:rPr lang="en-US" dirty="0"/>
              <a:t>(-) </a:t>
            </a:r>
            <a:r>
              <a:rPr lang="en-US" dirty="0" err="1"/>
              <a:t>Dotations</a:t>
            </a:r>
            <a:r>
              <a:rPr lang="en-US" dirty="0"/>
              <a:t> </a:t>
            </a:r>
          </a:p>
          <a:p>
            <a:pPr algn="r"/>
            <a:r>
              <a:rPr lang="en-US" dirty="0"/>
              <a:t>(+) Reprises </a:t>
            </a:r>
          </a:p>
        </p:txBody>
      </p:sp>
      <p:sp>
        <p:nvSpPr>
          <p:cNvPr id="65" name="Rectangle 109"/>
          <p:cNvSpPr>
            <a:spLocks noChangeArrowheads="1"/>
          </p:cNvSpPr>
          <p:nvPr/>
        </p:nvSpPr>
        <p:spPr bwMode="auto">
          <a:xfrm>
            <a:off x="4648187" y="5452585"/>
            <a:ext cx="468313" cy="687866"/>
          </a:xfrm>
          <a:prstGeom prst="rect">
            <a:avLst/>
          </a:prstGeom>
          <a:solidFill>
            <a:srgbClr val="FF00FF"/>
          </a:solidFill>
          <a:ln w="9525">
            <a:solidFill>
              <a:schemeClr val="tx1"/>
            </a:solidFill>
            <a:miter lim="800000"/>
            <a:headEnd/>
            <a:tailEnd/>
          </a:ln>
          <a:effectLst>
            <a:outerShdw dist="53882" dir="2700000" algn="ctr" rotWithShape="0">
              <a:schemeClr val="bg2"/>
            </a:outerShdw>
          </a:effectLst>
        </p:spPr>
        <p:txBody>
          <a:bodyPr vert="eaVert" wrap="none" anchor="ctr"/>
          <a:lstStyle/>
          <a:p>
            <a:pPr algn="ctr" eaLnBrk="0" hangingPunct="0">
              <a:defRPr/>
            </a:pPr>
            <a:r>
              <a:rPr lang="fr-FR" dirty="0" smtClean="0">
                <a:solidFill>
                  <a:srgbClr val="FFFFFF"/>
                </a:solidFill>
                <a:ea typeface="+mn-ea"/>
                <a:cs typeface="+mn-cs"/>
              </a:rPr>
              <a:t>RCAI</a:t>
            </a:r>
            <a:endParaRPr lang="fr-FR" dirty="0">
              <a:solidFill>
                <a:srgbClr val="FFFFFF"/>
              </a:solidFill>
              <a:ea typeface="+mn-ea"/>
              <a:cs typeface="+mn-cs"/>
            </a:endParaRPr>
          </a:p>
        </p:txBody>
      </p:sp>
      <p:sp>
        <p:nvSpPr>
          <p:cNvPr id="67" name="Rectangle 52"/>
          <p:cNvSpPr>
            <a:spLocks noChangeArrowheads="1"/>
          </p:cNvSpPr>
          <p:nvPr/>
        </p:nvSpPr>
        <p:spPr bwMode="auto">
          <a:xfrm>
            <a:off x="4648187" y="5186363"/>
            <a:ext cx="468312" cy="179388"/>
          </a:xfrm>
          <a:prstGeom prst="rect">
            <a:avLst/>
          </a:prstGeom>
          <a:solidFill>
            <a:srgbClr val="FF0000"/>
          </a:solidFill>
          <a:ln w="9525">
            <a:solidFill>
              <a:schemeClr val="tx1"/>
            </a:solidFill>
            <a:miter lim="800000"/>
            <a:headEnd/>
            <a:tailEnd/>
          </a:ln>
          <a:effectLst>
            <a:outerShdw dist="53882" dir="2700000" algn="ctr" rotWithShape="0">
              <a:schemeClr val="bg2"/>
            </a:outerShdw>
          </a:effectLst>
        </p:spPr>
        <p:txBody>
          <a:bodyPr wrap="none" anchor="ctr"/>
          <a:lstStyle/>
          <a:p>
            <a:pPr eaLnBrk="0" hangingPunct="0">
              <a:defRPr/>
            </a:pPr>
            <a:endParaRPr lang="fr-FR">
              <a:ea typeface="+mn-ea"/>
              <a:cs typeface="+mn-cs"/>
            </a:endParaRPr>
          </a:p>
        </p:txBody>
      </p:sp>
      <p:sp>
        <p:nvSpPr>
          <p:cNvPr id="68" name="Rectangle 52"/>
          <p:cNvSpPr>
            <a:spLocks noChangeArrowheads="1"/>
          </p:cNvSpPr>
          <p:nvPr/>
        </p:nvSpPr>
        <p:spPr bwMode="auto">
          <a:xfrm>
            <a:off x="3873481" y="5446235"/>
            <a:ext cx="468312" cy="179388"/>
          </a:xfrm>
          <a:prstGeom prst="rect">
            <a:avLst/>
          </a:prstGeom>
          <a:solidFill>
            <a:srgbClr val="FF0000"/>
          </a:solidFill>
          <a:ln w="9525">
            <a:solidFill>
              <a:schemeClr val="tx1"/>
            </a:solidFill>
            <a:miter lim="800000"/>
            <a:headEnd/>
            <a:tailEnd/>
          </a:ln>
          <a:effectLst>
            <a:outerShdw dist="53882" dir="2700000" algn="ctr" rotWithShape="0">
              <a:schemeClr val="bg2"/>
            </a:outerShdw>
          </a:effectLst>
        </p:spPr>
        <p:txBody>
          <a:bodyPr wrap="none" anchor="ctr"/>
          <a:lstStyle/>
          <a:p>
            <a:pPr eaLnBrk="0" hangingPunct="0">
              <a:defRPr/>
            </a:pPr>
            <a:endParaRPr lang="fr-FR">
              <a:ea typeface="+mn-ea"/>
              <a:cs typeface="+mn-cs"/>
            </a:endParaRPr>
          </a:p>
        </p:txBody>
      </p:sp>
      <p:sp>
        <p:nvSpPr>
          <p:cNvPr id="69" name="Text Box 68"/>
          <p:cNvSpPr txBox="1">
            <a:spLocks noChangeArrowheads="1"/>
          </p:cNvSpPr>
          <p:nvPr/>
        </p:nvSpPr>
        <p:spPr bwMode="auto">
          <a:xfrm>
            <a:off x="2616200" y="4921428"/>
            <a:ext cx="12875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pPr algn="r"/>
            <a:r>
              <a:rPr lang="en-US" dirty="0"/>
              <a:t>(+/-) </a:t>
            </a:r>
            <a:r>
              <a:rPr lang="en-US" dirty="0" err="1"/>
              <a:t>Résultat</a:t>
            </a:r>
            <a:endParaRPr lang="en-US" dirty="0"/>
          </a:p>
          <a:p>
            <a:pPr algn="r"/>
            <a:r>
              <a:rPr lang="en-US" dirty="0" smtClean="0"/>
              <a:t>Exc. Et IS</a:t>
            </a:r>
            <a:endParaRPr lang="en-US" dirty="0"/>
          </a:p>
        </p:txBody>
      </p:sp>
      <p:sp>
        <p:nvSpPr>
          <p:cNvPr id="70" name="Rectangle 54"/>
          <p:cNvSpPr>
            <a:spLocks noChangeArrowheads="1"/>
          </p:cNvSpPr>
          <p:nvPr/>
        </p:nvSpPr>
        <p:spPr bwMode="auto">
          <a:xfrm>
            <a:off x="3086100" y="5452586"/>
            <a:ext cx="468313" cy="691040"/>
          </a:xfrm>
          <a:prstGeom prst="rect">
            <a:avLst/>
          </a:prstGeom>
          <a:solidFill>
            <a:srgbClr val="FF00FF"/>
          </a:solidFill>
          <a:ln w="9525">
            <a:solidFill>
              <a:schemeClr val="tx1"/>
            </a:solidFill>
            <a:miter lim="800000"/>
            <a:headEnd/>
            <a:tailEnd/>
          </a:ln>
          <a:effectLst>
            <a:outerShdw dist="53882" dir="2700000" algn="ctr" rotWithShape="0">
              <a:schemeClr val="bg2"/>
            </a:outerShdw>
          </a:effectLst>
        </p:spPr>
        <p:txBody>
          <a:bodyPr vert="eaVert" wrap="none" anchor="ctr"/>
          <a:lstStyle/>
          <a:p>
            <a:pPr algn="ctr" eaLnBrk="0" hangingPunct="0">
              <a:defRPr/>
            </a:pPr>
            <a:r>
              <a:rPr lang="fr-FR" sz="2000" b="1" dirty="0" smtClean="0">
                <a:solidFill>
                  <a:srgbClr val="FFFFFF"/>
                </a:solidFill>
                <a:ea typeface="+mn-ea"/>
                <a:cs typeface="+mn-cs"/>
              </a:rPr>
              <a:t>CAF</a:t>
            </a:r>
            <a:endParaRPr lang="fr-FR" sz="2000" b="1" dirty="0">
              <a:solidFill>
                <a:srgbClr val="FFFFFF"/>
              </a:solidFill>
              <a:ea typeface="+mn-ea"/>
              <a:cs typeface="+mn-cs"/>
            </a:endParaRPr>
          </a:p>
        </p:txBody>
      </p:sp>
      <p:sp>
        <p:nvSpPr>
          <p:cNvPr id="71" name="Rectangle 52"/>
          <p:cNvSpPr>
            <a:spLocks noChangeArrowheads="1"/>
          </p:cNvSpPr>
          <p:nvPr/>
        </p:nvSpPr>
        <p:spPr bwMode="auto">
          <a:xfrm>
            <a:off x="2227264" y="5452586"/>
            <a:ext cx="468312" cy="179388"/>
          </a:xfrm>
          <a:prstGeom prst="rect">
            <a:avLst/>
          </a:prstGeom>
          <a:solidFill>
            <a:srgbClr val="FFFF00"/>
          </a:solidFill>
          <a:ln w="9525">
            <a:solidFill>
              <a:schemeClr val="tx1"/>
            </a:solidFill>
            <a:miter lim="800000"/>
            <a:headEnd/>
            <a:tailEnd/>
          </a:ln>
          <a:effectLst>
            <a:outerShdw dist="53882" dir="2700000" algn="ctr" rotWithShape="0">
              <a:schemeClr val="bg2"/>
            </a:outerShdw>
          </a:effectLst>
        </p:spPr>
        <p:txBody>
          <a:bodyPr wrap="none" anchor="ctr"/>
          <a:lstStyle/>
          <a:p>
            <a:pPr eaLnBrk="0" hangingPunct="0">
              <a:defRPr/>
            </a:pPr>
            <a:endParaRPr lang="fr-FR">
              <a:ea typeface="+mn-ea"/>
              <a:cs typeface="+mn-cs"/>
            </a:endParaRPr>
          </a:p>
        </p:txBody>
      </p:sp>
      <p:sp>
        <p:nvSpPr>
          <p:cNvPr id="72" name="Rectangle 54"/>
          <p:cNvSpPr>
            <a:spLocks noChangeArrowheads="1"/>
          </p:cNvSpPr>
          <p:nvPr/>
        </p:nvSpPr>
        <p:spPr bwMode="auto">
          <a:xfrm>
            <a:off x="1516064" y="5683251"/>
            <a:ext cx="468313" cy="460375"/>
          </a:xfrm>
          <a:prstGeom prst="rect">
            <a:avLst/>
          </a:prstGeom>
          <a:solidFill>
            <a:srgbClr val="FF00FF"/>
          </a:solidFill>
          <a:ln w="9525">
            <a:solidFill>
              <a:schemeClr val="tx1"/>
            </a:solidFill>
            <a:miter lim="800000"/>
            <a:headEnd/>
            <a:tailEnd/>
          </a:ln>
          <a:effectLst>
            <a:outerShdw dist="53882" dir="2700000" algn="ctr" rotWithShape="0">
              <a:schemeClr val="bg2"/>
            </a:outerShdw>
          </a:effectLst>
        </p:spPr>
        <p:txBody>
          <a:bodyPr vert="eaVert" wrap="none" anchor="ctr"/>
          <a:lstStyle/>
          <a:p>
            <a:pPr algn="ctr" eaLnBrk="0" hangingPunct="0">
              <a:defRPr/>
            </a:pPr>
            <a:r>
              <a:rPr lang="fr-FR" sz="2000" b="1" dirty="0" smtClean="0">
                <a:solidFill>
                  <a:srgbClr val="FFFFFF"/>
                </a:solidFill>
              </a:rPr>
              <a:t>FTE</a:t>
            </a:r>
            <a:endParaRPr lang="fr-FR" sz="2000" b="1" dirty="0">
              <a:solidFill>
                <a:srgbClr val="FFFFFF"/>
              </a:solidFill>
            </a:endParaRPr>
          </a:p>
        </p:txBody>
      </p:sp>
      <p:sp>
        <p:nvSpPr>
          <p:cNvPr id="73" name="Text Box 68"/>
          <p:cNvSpPr txBox="1">
            <a:spLocks noChangeArrowheads="1"/>
          </p:cNvSpPr>
          <p:nvPr/>
        </p:nvSpPr>
        <p:spPr bwMode="auto">
          <a:xfrm>
            <a:off x="1465265" y="6203950"/>
            <a:ext cx="1952277"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r>
              <a:rPr lang="en-US" sz="1600" dirty="0" smtClean="0"/>
              <a:t>Flux de </a:t>
            </a:r>
            <a:r>
              <a:rPr lang="en-US" sz="1600" dirty="0" err="1" smtClean="0"/>
              <a:t>Trésorerie</a:t>
            </a:r>
            <a:endParaRPr lang="en-US" sz="1600" dirty="0" smtClean="0"/>
          </a:p>
          <a:p>
            <a:pPr algn="r"/>
            <a:r>
              <a:rPr lang="en-US" sz="1600" dirty="0" err="1" smtClean="0"/>
              <a:t>d’Exploitation</a:t>
            </a:r>
            <a:endParaRPr lang="en-US" sz="1600" dirty="0"/>
          </a:p>
        </p:txBody>
      </p:sp>
      <p:sp>
        <p:nvSpPr>
          <p:cNvPr id="74" name="Text Box 68"/>
          <p:cNvSpPr txBox="1">
            <a:spLocks noChangeArrowheads="1"/>
          </p:cNvSpPr>
          <p:nvPr/>
        </p:nvSpPr>
        <p:spPr bwMode="auto">
          <a:xfrm>
            <a:off x="2130010" y="4306900"/>
            <a:ext cx="13269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b="1">
                <a:solidFill>
                  <a:schemeClr val="tx1"/>
                </a:solidFill>
                <a:latin typeface="Arial" charset="0"/>
                <a:ea typeface="ＭＳ Ｐゴシック" charset="0"/>
                <a:cs typeface="ＭＳ Ｐゴシック" charset="0"/>
              </a:defRPr>
            </a:lvl1pPr>
            <a:lvl2pPr marL="742950" indent="-285750" eaLnBrk="0" hangingPunct="0">
              <a:defRPr sz="1400" b="1">
                <a:solidFill>
                  <a:schemeClr val="tx1"/>
                </a:solidFill>
                <a:latin typeface="Arial" charset="0"/>
                <a:ea typeface="ＭＳ Ｐゴシック" charset="0"/>
              </a:defRPr>
            </a:lvl2pPr>
            <a:lvl3pPr marL="1143000" indent="-228600" eaLnBrk="0" hangingPunct="0">
              <a:defRPr sz="1400" b="1">
                <a:solidFill>
                  <a:schemeClr val="tx1"/>
                </a:solidFill>
                <a:latin typeface="Arial" charset="0"/>
                <a:ea typeface="ＭＳ Ｐゴシック" charset="0"/>
              </a:defRPr>
            </a:lvl3pPr>
            <a:lvl4pPr marL="1600200" indent="-228600" eaLnBrk="0" hangingPunct="0">
              <a:defRPr sz="1400" b="1">
                <a:solidFill>
                  <a:schemeClr val="tx1"/>
                </a:solidFill>
                <a:latin typeface="Arial" charset="0"/>
                <a:ea typeface="ＭＳ Ｐゴシック" charset="0"/>
              </a:defRPr>
            </a:lvl4pPr>
            <a:lvl5pPr marL="2057400" indent="-228600" eaLnBrk="0" hangingPunct="0">
              <a:defRPr sz="1400" b="1">
                <a:solidFill>
                  <a:schemeClr val="tx1"/>
                </a:solidFill>
                <a:latin typeface="Arial" charset="0"/>
                <a:ea typeface="ＭＳ Ｐゴシック" charset="0"/>
              </a:defRPr>
            </a:lvl5pPr>
            <a:lvl6pPr marL="2514600" indent="-228600" eaLnBrk="0" fontAlgn="base" hangingPunct="0">
              <a:spcBef>
                <a:spcPct val="0"/>
              </a:spcBef>
              <a:spcAft>
                <a:spcPct val="0"/>
              </a:spcAft>
              <a:defRPr sz="1400" b="1">
                <a:solidFill>
                  <a:schemeClr val="tx1"/>
                </a:solidFill>
                <a:latin typeface="Arial" charset="0"/>
                <a:ea typeface="ＭＳ Ｐゴシック" charset="0"/>
              </a:defRPr>
            </a:lvl6pPr>
            <a:lvl7pPr marL="2971800" indent="-228600" eaLnBrk="0" fontAlgn="base" hangingPunct="0">
              <a:spcBef>
                <a:spcPct val="0"/>
              </a:spcBef>
              <a:spcAft>
                <a:spcPct val="0"/>
              </a:spcAft>
              <a:defRPr sz="1400" b="1">
                <a:solidFill>
                  <a:schemeClr val="tx1"/>
                </a:solidFill>
                <a:latin typeface="Arial" charset="0"/>
                <a:ea typeface="ＭＳ Ｐゴシック" charset="0"/>
              </a:defRPr>
            </a:lvl7pPr>
            <a:lvl8pPr marL="3429000" indent="-228600" eaLnBrk="0" fontAlgn="base" hangingPunct="0">
              <a:spcBef>
                <a:spcPct val="0"/>
              </a:spcBef>
              <a:spcAft>
                <a:spcPct val="0"/>
              </a:spcAft>
              <a:defRPr sz="1400" b="1">
                <a:solidFill>
                  <a:schemeClr val="tx1"/>
                </a:solidFill>
                <a:latin typeface="Arial" charset="0"/>
                <a:ea typeface="ＭＳ Ｐゴシック" charset="0"/>
              </a:defRPr>
            </a:lvl8pPr>
            <a:lvl9pPr marL="3886200" indent="-228600" eaLnBrk="0" fontAlgn="base" hangingPunct="0">
              <a:spcBef>
                <a:spcPct val="0"/>
              </a:spcBef>
              <a:spcAft>
                <a:spcPct val="0"/>
              </a:spcAft>
              <a:defRPr sz="1400" b="1">
                <a:solidFill>
                  <a:schemeClr val="tx1"/>
                </a:solidFill>
                <a:latin typeface="Arial" charset="0"/>
                <a:ea typeface="ＭＳ Ｐゴシック" charset="0"/>
              </a:defRPr>
            </a:lvl9pPr>
          </a:lstStyle>
          <a:p>
            <a:r>
              <a:rPr lang="en-US" dirty="0"/>
              <a:t>(+/-) </a:t>
            </a:r>
            <a:r>
              <a:rPr lang="en-US" dirty="0" smtClean="0"/>
              <a:t>Variation</a:t>
            </a:r>
          </a:p>
          <a:p>
            <a:r>
              <a:rPr lang="en-US" dirty="0" smtClean="0"/>
              <a:t>du BFRE</a:t>
            </a:r>
            <a:endParaRPr lang="en-US" dirty="0"/>
          </a:p>
        </p:txBody>
      </p:sp>
      <p:sp>
        <p:nvSpPr>
          <p:cNvPr id="30" name="ZoneTexte 29"/>
          <p:cNvSpPr txBox="1"/>
          <p:nvPr/>
        </p:nvSpPr>
        <p:spPr>
          <a:xfrm>
            <a:off x="294787" y="2548448"/>
            <a:ext cx="553998" cy="3757101"/>
          </a:xfrm>
          <a:prstGeom prst="rect">
            <a:avLst/>
          </a:prstGeom>
          <a:solidFill>
            <a:schemeClr val="bg1"/>
          </a:solidFill>
        </p:spPr>
        <p:txBody>
          <a:bodyPr vert="vert270" wrap="square" rtlCol="0">
            <a:spAutoFit/>
          </a:bodyPr>
          <a:lstStyle/>
          <a:p>
            <a:pPr algn="ctr"/>
            <a:r>
              <a:rPr lang="fr-FR" sz="2400" b="1" u="sng" dirty="0" smtClean="0">
                <a:solidFill>
                  <a:schemeClr val="bg1">
                    <a:lumMod val="65000"/>
                  </a:schemeClr>
                </a:solidFill>
              </a:rPr>
              <a:t>Etape</a:t>
            </a:r>
            <a:r>
              <a:rPr lang="fr-FR" sz="2400" dirty="0" smtClean="0">
                <a:solidFill>
                  <a:schemeClr val="bg1">
                    <a:lumMod val="65000"/>
                  </a:schemeClr>
                </a:solidFill>
              </a:rPr>
              <a:t> </a:t>
            </a:r>
            <a:r>
              <a:rPr lang="fr-FR" sz="2400" b="1" u="sng" dirty="0">
                <a:solidFill>
                  <a:schemeClr val="bg1">
                    <a:lumMod val="65000"/>
                  </a:schemeClr>
                </a:solidFill>
              </a:rPr>
              <a:t>: Concepts financiers</a:t>
            </a:r>
            <a:endParaRPr lang="fr-FR" sz="2400" b="1" u="sng" dirty="0">
              <a:solidFill>
                <a:schemeClr val="bg1">
                  <a:lumMod val="65000"/>
                </a:schemeClr>
              </a:solidFill>
            </a:endParaRPr>
          </a:p>
        </p:txBody>
      </p:sp>
    </p:spTree>
    <p:extLst>
      <p:ext uri="{BB962C8B-B14F-4D97-AF65-F5344CB8AC3E}">
        <p14:creationId xmlns:p14="http://schemas.microsoft.com/office/powerpoint/2010/main" val="85416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1000" fill="hold"/>
                                        <p:tgtEl>
                                          <p:spTgt spid="46"/>
                                        </p:tgtEl>
                                        <p:attrNameLst>
                                          <p:attrName>ppt_w</p:attrName>
                                        </p:attrNameLst>
                                      </p:cBhvr>
                                      <p:tavLst>
                                        <p:tav tm="0">
                                          <p:val>
                                            <p:strVal val="#ppt_w*0.70"/>
                                          </p:val>
                                        </p:tav>
                                        <p:tav tm="100000">
                                          <p:val>
                                            <p:strVal val="#ppt_w"/>
                                          </p:val>
                                        </p:tav>
                                      </p:tavLst>
                                    </p:anim>
                                    <p:anim calcmode="lin" valueType="num">
                                      <p:cBhvr>
                                        <p:cTn id="8" dur="1000" fill="hold"/>
                                        <p:tgtEl>
                                          <p:spTgt spid="46"/>
                                        </p:tgtEl>
                                        <p:attrNameLst>
                                          <p:attrName>ppt_h</p:attrName>
                                        </p:attrNameLst>
                                      </p:cBhvr>
                                      <p:tavLst>
                                        <p:tav tm="0">
                                          <p:val>
                                            <p:strVal val="#ppt_h"/>
                                          </p:val>
                                        </p:tav>
                                        <p:tav tm="100000">
                                          <p:val>
                                            <p:strVal val="#ppt_h"/>
                                          </p:val>
                                        </p:tav>
                                      </p:tavLst>
                                    </p:anim>
                                    <p:animEffect transition="in" filter="fade">
                                      <p:cBhvr>
                                        <p:cTn id="9" dur="1000"/>
                                        <p:tgtEl>
                                          <p:spTgt spid="46"/>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51"/>
                                        </p:tgtEl>
                                        <p:attrNameLst>
                                          <p:attrName>style.visibility</p:attrName>
                                        </p:attrNameLst>
                                      </p:cBhvr>
                                      <p:to>
                                        <p:strVal val="visible"/>
                                      </p:to>
                                    </p:set>
                                    <p:anim calcmode="lin" valueType="num">
                                      <p:cBhvr>
                                        <p:cTn id="14" dur="1000" fill="hold"/>
                                        <p:tgtEl>
                                          <p:spTgt spid="51"/>
                                        </p:tgtEl>
                                        <p:attrNameLst>
                                          <p:attrName>ppt_w</p:attrName>
                                        </p:attrNameLst>
                                      </p:cBhvr>
                                      <p:tavLst>
                                        <p:tav tm="0">
                                          <p:val>
                                            <p:strVal val="#ppt_w*0.70"/>
                                          </p:val>
                                        </p:tav>
                                        <p:tav tm="100000">
                                          <p:val>
                                            <p:strVal val="#ppt_w"/>
                                          </p:val>
                                        </p:tav>
                                      </p:tavLst>
                                    </p:anim>
                                    <p:anim calcmode="lin" valueType="num">
                                      <p:cBhvr>
                                        <p:cTn id="15" dur="1000" fill="hold"/>
                                        <p:tgtEl>
                                          <p:spTgt spid="51"/>
                                        </p:tgtEl>
                                        <p:attrNameLst>
                                          <p:attrName>ppt_h</p:attrName>
                                        </p:attrNameLst>
                                      </p:cBhvr>
                                      <p:tavLst>
                                        <p:tav tm="0">
                                          <p:val>
                                            <p:strVal val="#ppt_h"/>
                                          </p:val>
                                        </p:tav>
                                        <p:tav tm="100000">
                                          <p:val>
                                            <p:strVal val="#ppt_h"/>
                                          </p:val>
                                        </p:tav>
                                      </p:tavLst>
                                    </p:anim>
                                    <p:animEffect transition="in" filter="fade">
                                      <p:cBhvr>
                                        <p:cTn id="16" dur="1000"/>
                                        <p:tgtEl>
                                          <p:spTgt spid="51"/>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box(in)">
                                      <p:cBhvr>
                                        <p:cTn id="21" dur="2000"/>
                                        <p:tgtEl>
                                          <p:spTgt spid="39"/>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ox(in)">
                                      <p:cBhvr>
                                        <p:cTn id="26" dur="2000"/>
                                        <p:tgtEl>
                                          <p:spTgt spid="40"/>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box(in)">
                                      <p:cBhvr>
                                        <p:cTn id="31" dur="2000"/>
                                        <p:tgtEl>
                                          <p:spTgt spid="65"/>
                                        </p:tgtEl>
                                      </p:cBhvr>
                                    </p:animEffect>
                                  </p:childTnLst>
                                </p:cTn>
                              </p:par>
                            </p:childTnLst>
                          </p:cTn>
                        </p:par>
                      </p:childTnLst>
                    </p:cTn>
                  </p:par>
                  <p:par>
                    <p:cTn id="32" fill="hold">
                      <p:stCondLst>
                        <p:cond delay="indefinite"/>
                      </p:stCondLst>
                      <p:childTnLst>
                        <p:par>
                          <p:cTn id="33" fill="hold">
                            <p:stCondLst>
                              <p:cond delay="0"/>
                            </p:stCondLst>
                            <p:childTnLst>
                              <p:par>
                                <p:cTn id="34" presetID="4" presetClass="entr" presetSubtype="16" fill="hold" grpId="0" nodeType="click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box(in)">
                                      <p:cBhvr>
                                        <p:cTn id="36" dur="2000"/>
                                        <p:tgtEl>
                                          <p:spTgt spid="44"/>
                                        </p:tgtEl>
                                      </p:cBhvr>
                                    </p:animEffect>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70"/>
                                        </p:tgtEl>
                                        <p:attrNameLst>
                                          <p:attrName>style.visibility</p:attrName>
                                        </p:attrNameLst>
                                      </p:cBhvr>
                                      <p:to>
                                        <p:strVal val="visible"/>
                                      </p:to>
                                    </p:set>
                                    <p:animEffect transition="in" filter="box(in)">
                                      <p:cBhvr>
                                        <p:cTn id="41" dur="2000"/>
                                        <p:tgtEl>
                                          <p:spTgt spid="70"/>
                                        </p:tgtEl>
                                      </p:cBhvr>
                                    </p:animEffect>
                                  </p:childTnLst>
                                </p:cTn>
                              </p:par>
                            </p:childTnLst>
                          </p:cTn>
                        </p:par>
                      </p:childTnLst>
                    </p:cTn>
                  </p:par>
                  <p:par>
                    <p:cTn id="42" fill="hold">
                      <p:stCondLst>
                        <p:cond delay="indefinite"/>
                      </p:stCondLst>
                      <p:childTnLst>
                        <p:par>
                          <p:cTn id="43" fill="hold">
                            <p:stCondLst>
                              <p:cond delay="0"/>
                            </p:stCondLst>
                            <p:childTnLst>
                              <p:par>
                                <p:cTn id="44" presetID="4" presetClass="entr" presetSubtype="16" fill="hold" grpId="0" nodeType="clickEffect">
                                  <p:stCondLst>
                                    <p:cond delay="0"/>
                                  </p:stCondLst>
                                  <p:childTnLst>
                                    <p:set>
                                      <p:cBhvr>
                                        <p:cTn id="45" dur="1" fill="hold">
                                          <p:stCondLst>
                                            <p:cond delay="0"/>
                                          </p:stCondLst>
                                        </p:cTn>
                                        <p:tgtEl>
                                          <p:spTgt spid="72"/>
                                        </p:tgtEl>
                                        <p:attrNameLst>
                                          <p:attrName>style.visibility</p:attrName>
                                        </p:attrNameLst>
                                      </p:cBhvr>
                                      <p:to>
                                        <p:strVal val="visible"/>
                                      </p:to>
                                    </p:set>
                                    <p:animEffect transition="in" filter="box(in)">
                                      <p:cBhvr>
                                        <p:cTn id="46" dur="20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4" grpId="0" animBg="1"/>
      <p:bldP spid="46" grpId="0" animBg="1"/>
      <p:bldP spid="51" grpId="0" animBg="1"/>
      <p:bldP spid="65" grpId="0" animBg="1"/>
      <p:bldP spid="70" grpId="0" animBg="1"/>
      <p:bldP spid="7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1EDC781A-1FBC-0244-84F7-23D5E9DE808E}" type="slidenum">
              <a:rPr lang="fr-FR" smtClean="0"/>
              <a:t>26</a:t>
            </a:fld>
            <a:endParaRPr lang="fr-FR"/>
          </a:p>
        </p:txBody>
      </p:sp>
      <p:pic>
        <p:nvPicPr>
          <p:cNvPr id="17" name="Image 16"/>
          <p:cNvPicPr/>
          <p:nvPr/>
        </p:nvPicPr>
        <p:blipFill>
          <a:blip r:embed="rId3">
            <a:extLst>
              <a:ext uri="{28A0092B-C50C-407E-A947-70E740481C1C}">
                <a14:useLocalDpi xmlns:a14="http://schemas.microsoft.com/office/drawing/2010/main" val="0"/>
              </a:ext>
            </a:extLst>
          </a:blip>
          <a:srcRect/>
          <a:stretch>
            <a:fillRect/>
          </a:stretch>
        </p:blipFill>
        <p:spPr bwMode="auto">
          <a:xfrm>
            <a:off x="8613649" y="409222"/>
            <a:ext cx="454342" cy="366889"/>
          </a:xfrm>
          <a:prstGeom prst="rect">
            <a:avLst/>
          </a:prstGeom>
          <a:noFill/>
          <a:ln>
            <a:noFill/>
          </a:ln>
        </p:spPr>
      </p:pic>
      <p:sp>
        <p:nvSpPr>
          <p:cNvPr id="11" name="Titre 1"/>
          <p:cNvSpPr>
            <a:spLocks noGrp="1"/>
          </p:cNvSpPr>
          <p:nvPr>
            <p:ph type="title"/>
          </p:nvPr>
        </p:nvSpPr>
        <p:spPr>
          <a:xfrm>
            <a:off x="1435608" y="82926"/>
            <a:ext cx="7498080" cy="899570"/>
          </a:xfrm>
        </p:spPr>
        <p:txBody>
          <a:bodyPr>
            <a:normAutofit fontScale="90000"/>
          </a:bodyPr>
          <a:lstStyle/>
          <a:p>
            <a:r>
              <a:rPr lang="fr-FR" dirty="0"/>
              <a:t>Le Business Plan </a:t>
            </a:r>
            <a:r>
              <a:rPr lang="fr-FR" dirty="0" smtClean="0"/>
              <a:t>FINANCIER</a:t>
            </a:r>
            <a:br>
              <a:rPr lang="fr-FR" dirty="0" smtClean="0"/>
            </a:br>
            <a:r>
              <a:rPr lang="fr-FR" sz="2400" u="sng" dirty="0" smtClean="0"/>
              <a:t>le Tableau des FLUX de TRESORERIE</a:t>
            </a:r>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1473128655"/>
              </p:ext>
            </p:extLst>
          </p:nvPr>
        </p:nvGraphicFramePr>
        <p:xfrm>
          <a:off x="1435608" y="1358900"/>
          <a:ext cx="7327392" cy="5036820"/>
        </p:xfrm>
        <a:graphic>
          <a:graphicData uri="http://schemas.openxmlformats.org/drawingml/2006/table">
            <a:tbl>
              <a:tblPr firstRow="1" bandRow="1">
                <a:tableStyleId>{21E4AEA4-8DFA-4A89-87EB-49C32662AFE0}</a:tableStyleId>
              </a:tblPr>
              <a:tblGrid>
                <a:gridCol w="863092"/>
                <a:gridCol w="5397500"/>
                <a:gridCol w="1066800"/>
              </a:tblGrid>
              <a:tr h="292100">
                <a:tc>
                  <a:txBody>
                    <a:bodyPr/>
                    <a:lstStyle/>
                    <a:p>
                      <a:r>
                        <a:rPr lang="fr-FR" sz="1600" dirty="0" smtClean="0"/>
                        <a:t>Signes</a:t>
                      </a:r>
                      <a:endParaRPr lang="fr-FR" sz="1600" dirty="0"/>
                    </a:p>
                  </a:txBody>
                  <a:tcPr/>
                </a:tc>
                <a:tc>
                  <a:txBody>
                    <a:bodyPr/>
                    <a:lstStyle/>
                    <a:p>
                      <a:r>
                        <a:rPr lang="fr-FR" sz="1600" dirty="0" smtClean="0"/>
                        <a:t>Postes</a:t>
                      </a:r>
                      <a:endParaRPr lang="fr-FR" sz="1600" dirty="0"/>
                    </a:p>
                  </a:txBody>
                  <a:tcPr/>
                </a:tc>
                <a:tc>
                  <a:txBody>
                    <a:bodyPr/>
                    <a:lstStyle/>
                    <a:p>
                      <a:r>
                        <a:rPr lang="fr-FR" sz="1600" dirty="0" smtClean="0"/>
                        <a:t>Montants</a:t>
                      </a:r>
                      <a:endParaRPr lang="fr-FR" sz="1600" dirty="0"/>
                    </a:p>
                  </a:txBody>
                  <a:tcPr/>
                </a:tc>
              </a:tr>
              <a:tr h="251460">
                <a:tc>
                  <a:txBody>
                    <a:bodyPr/>
                    <a:lstStyle/>
                    <a:p>
                      <a:pPr algn="ctr"/>
                      <a:endParaRPr lang="fr-FR" sz="1600" b="1" dirty="0"/>
                    </a:p>
                  </a:txBody>
                  <a:tcPr marT="0" marB="0" anchor="ctr"/>
                </a:tc>
                <a:tc>
                  <a:txBody>
                    <a:bodyPr/>
                    <a:lstStyle/>
                    <a:p>
                      <a:r>
                        <a:rPr lang="fr-FR" sz="1600" dirty="0" smtClean="0"/>
                        <a:t>RESULTAT NET</a:t>
                      </a:r>
                      <a:endParaRPr lang="fr-FR" sz="1600" b="1" dirty="0"/>
                    </a:p>
                  </a:txBody>
                  <a:tcPr marT="0" marB="0" anchor="ctr"/>
                </a:tc>
                <a:tc>
                  <a:txBody>
                    <a:bodyPr/>
                    <a:lstStyle/>
                    <a:p>
                      <a:endParaRPr lang="fr-FR" sz="1400" b="1" dirty="0"/>
                    </a:p>
                  </a:txBody>
                  <a:tcPr marT="0" marB="0" anchor="ctr"/>
                </a:tc>
              </a:tr>
              <a:tr h="251460">
                <a:tc>
                  <a:txBody>
                    <a:bodyPr/>
                    <a:lstStyle/>
                    <a:p>
                      <a:pPr algn="ctr"/>
                      <a:r>
                        <a:rPr lang="fr-FR" sz="1600" dirty="0" smtClean="0"/>
                        <a:t>(+)</a:t>
                      </a:r>
                      <a:endParaRPr lang="fr-FR" sz="1600" dirty="0"/>
                    </a:p>
                  </a:txBody>
                  <a:tcPr marT="0" marB="0" anchor="ctr"/>
                </a:tc>
                <a:tc>
                  <a:txBody>
                    <a:bodyPr/>
                    <a:lstStyle/>
                    <a:p>
                      <a:r>
                        <a:rPr lang="fr-FR" sz="1600" dirty="0" smtClean="0"/>
                        <a:t>Dotations aux amortissements et variations des provisions</a:t>
                      </a:r>
                      <a:endParaRPr lang="fr-FR" sz="1600" dirty="0"/>
                    </a:p>
                  </a:txBody>
                  <a:tcPr marT="0" marB="0" anchor="ctr"/>
                </a:tc>
                <a:tc>
                  <a:txBody>
                    <a:bodyPr/>
                    <a:lstStyle/>
                    <a:p>
                      <a:endParaRPr lang="fr-FR" sz="1400" dirty="0"/>
                    </a:p>
                  </a:txBody>
                  <a:tcPr marT="0" marB="0" anchor="ctr"/>
                </a:tc>
              </a:tr>
              <a:tr h="302260">
                <a:tc>
                  <a:txBody>
                    <a:bodyPr/>
                    <a:lstStyle/>
                    <a:p>
                      <a:pPr algn="ctr"/>
                      <a:r>
                        <a:rPr lang="fr-FR" sz="1600" dirty="0" smtClean="0"/>
                        <a:t>(+/-)</a:t>
                      </a:r>
                      <a:endParaRPr lang="fr-FR" sz="1600" dirty="0"/>
                    </a:p>
                  </a:txBody>
                  <a:tcPr marT="0" marB="0" anchor="ctr"/>
                </a:tc>
                <a:tc>
                  <a:txBody>
                    <a:bodyPr/>
                    <a:lstStyle/>
                    <a:p>
                      <a:r>
                        <a:rPr lang="fr-FR" sz="1600" dirty="0" smtClean="0"/>
                        <a:t>Plus ou moins-values sur cessions d’actifs</a:t>
                      </a:r>
                      <a:endParaRPr lang="fr-FR" sz="1600" dirty="0"/>
                    </a:p>
                  </a:txBody>
                  <a:tcPr marT="0" marB="0" anchor="ctr"/>
                </a:tc>
                <a:tc>
                  <a:txBody>
                    <a:bodyPr/>
                    <a:lstStyle/>
                    <a:p>
                      <a:endParaRPr lang="fr-FR" sz="1400" dirty="0"/>
                    </a:p>
                  </a:txBody>
                  <a:tcPr marT="0" marB="0" anchor="ctr"/>
                </a:tc>
              </a:tr>
              <a:tr h="256540">
                <a:tc>
                  <a:txBody>
                    <a:bodyPr/>
                    <a:lstStyle/>
                    <a:p>
                      <a:pPr algn="ctr"/>
                      <a:r>
                        <a:rPr lang="fr-FR" sz="1600" dirty="0" smtClean="0"/>
                        <a:t>(-)</a:t>
                      </a:r>
                      <a:endParaRPr lang="fr-FR" sz="1600" dirty="0"/>
                    </a:p>
                  </a:txBody>
                  <a:tcPr marT="0" marB="0" anchor="ctr"/>
                </a:tc>
                <a:tc>
                  <a:txBody>
                    <a:bodyPr/>
                    <a:lstStyle/>
                    <a:p>
                      <a:r>
                        <a:rPr lang="fr-FR" sz="1600" dirty="0" smtClean="0"/>
                        <a:t>Subventions virées au Compte de Résultat</a:t>
                      </a:r>
                      <a:endParaRPr lang="fr-FR" sz="1600" dirty="0"/>
                    </a:p>
                  </a:txBody>
                  <a:tcPr marT="0" marB="0" anchor="ctr"/>
                </a:tc>
                <a:tc>
                  <a:txBody>
                    <a:bodyPr/>
                    <a:lstStyle/>
                    <a:p>
                      <a:endParaRPr lang="fr-FR" sz="1400" dirty="0"/>
                    </a:p>
                  </a:txBody>
                  <a:tcPr marT="0" marB="0" anchor="ctr"/>
                </a:tc>
              </a:tr>
              <a:tr h="370840">
                <a:tc>
                  <a:txBody>
                    <a:bodyPr/>
                    <a:lstStyle/>
                    <a:p>
                      <a:pPr algn="ctr"/>
                      <a:r>
                        <a:rPr lang="fr-FR" sz="1600" dirty="0" smtClean="0"/>
                        <a:t>(=)</a:t>
                      </a:r>
                      <a:endParaRPr lang="fr-FR" sz="1600" b="1" dirty="0"/>
                    </a:p>
                  </a:txBody>
                  <a:tcPr marT="0" marB="0" anchor="ctr"/>
                </a:tc>
                <a:tc>
                  <a:txBody>
                    <a:bodyPr/>
                    <a:lstStyle/>
                    <a:p>
                      <a:r>
                        <a:rPr lang="fr-FR" sz="1600" dirty="0" smtClean="0"/>
                        <a:t>CAPACITE D’AUTOFINANCEMENT</a:t>
                      </a:r>
                      <a:endParaRPr lang="fr-FR" sz="1600" b="1" dirty="0"/>
                    </a:p>
                  </a:txBody>
                  <a:tcPr marT="0" marB="0" anchor="ctr"/>
                </a:tc>
                <a:tc>
                  <a:txBody>
                    <a:bodyPr/>
                    <a:lstStyle/>
                    <a:p>
                      <a:endParaRPr lang="fr-FR" sz="1400" b="1" dirty="0"/>
                    </a:p>
                  </a:txBody>
                  <a:tcPr marT="0" marB="0" anchor="ctr"/>
                </a:tc>
              </a:tr>
              <a:tr h="289560">
                <a:tc>
                  <a:txBody>
                    <a:bodyPr/>
                    <a:lstStyle/>
                    <a:p>
                      <a:pPr algn="ctr"/>
                      <a:r>
                        <a:rPr lang="fr-FR" sz="1600" dirty="0" smtClean="0"/>
                        <a:t>(-)</a:t>
                      </a:r>
                      <a:endParaRPr lang="fr-FR" sz="1600" dirty="0"/>
                    </a:p>
                  </a:txBody>
                  <a:tcPr marT="0" marB="0" anchor="ctr"/>
                </a:tc>
                <a:tc>
                  <a:txBody>
                    <a:bodyPr/>
                    <a:lstStyle/>
                    <a:p>
                      <a:r>
                        <a:rPr lang="fr-FR" sz="1600" dirty="0" smtClean="0"/>
                        <a:t>Variation</a:t>
                      </a:r>
                      <a:r>
                        <a:rPr lang="fr-FR" sz="1600" baseline="0" dirty="0" smtClean="0"/>
                        <a:t> du Besoin en Fonds de Roulement</a:t>
                      </a:r>
                      <a:endParaRPr lang="fr-FR" sz="1600" dirty="0"/>
                    </a:p>
                  </a:txBody>
                  <a:tcPr marT="0" marB="0" anchor="ctr"/>
                </a:tc>
                <a:tc>
                  <a:txBody>
                    <a:bodyPr/>
                    <a:lstStyle/>
                    <a:p>
                      <a:endParaRPr lang="fr-FR" sz="1400" dirty="0"/>
                    </a:p>
                  </a:txBody>
                  <a:tcPr marT="0" marB="0" anchor="ctr"/>
                </a:tc>
              </a:tr>
              <a:tr h="370840">
                <a:tc>
                  <a:txBody>
                    <a:bodyPr/>
                    <a:lstStyle/>
                    <a:p>
                      <a:pPr algn="ctr"/>
                      <a:r>
                        <a:rPr lang="fr-FR" sz="1600" dirty="0" smtClean="0"/>
                        <a:t>A</a:t>
                      </a:r>
                      <a:r>
                        <a:rPr lang="fr-FR" sz="1600" baseline="0" dirty="0" smtClean="0"/>
                        <a:t> =</a:t>
                      </a:r>
                      <a:endParaRPr lang="fr-FR" sz="1600" b="1" dirty="0"/>
                    </a:p>
                  </a:txBody>
                  <a:tcPr marT="0" marB="0" anchor="ctr"/>
                </a:tc>
                <a:tc>
                  <a:txBody>
                    <a:bodyPr/>
                    <a:lstStyle/>
                    <a:p>
                      <a:r>
                        <a:rPr lang="fr-FR" sz="1600" dirty="0" smtClean="0"/>
                        <a:t>FLUX DE TRESORERIE PROVENANT DE L’EXPLOITATION</a:t>
                      </a:r>
                      <a:endParaRPr lang="fr-FR" sz="1600" b="1" dirty="0" smtClean="0"/>
                    </a:p>
                  </a:txBody>
                  <a:tcPr marT="0" marB="0" anchor="ctr"/>
                </a:tc>
                <a:tc>
                  <a:txBody>
                    <a:bodyPr/>
                    <a:lstStyle/>
                    <a:p>
                      <a:endParaRPr lang="fr-FR" sz="1400" b="1" dirty="0"/>
                    </a:p>
                  </a:txBody>
                  <a:tcPr marT="0" marB="0" anchor="ctr"/>
                </a:tc>
              </a:tr>
              <a:tr h="289560">
                <a:tc>
                  <a:txBody>
                    <a:bodyPr/>
                    <a:lstStyle/>
                    <a:p>
                      <a:pPr algn="ctr"/>
                      <a:r>
                        <a:rPr lang="fr-FR" sz="1600" dirty="0" smtClean="0"/>
                        <a:t>(+)</a:t>
                      </a:r>
                      <a:endParaRPr lang="fr-FR" sz="1600" dirty="0"/>
                    </a:p>
                  </a:txBody>
                  <a:tcPr marT="0" marB="0" anchor="ctr"/>
                </a:tc>
                <a:tc>
                  <a:txBody>
                    <a:bodyPr/>
                    <a:lstStyle/>
                    <a:p>
                      <a:r>
                        <a:rPr lang="fr-FR" sz="1600" dirty="0" smtClean="0"/>
                        <a:t>Investissements</a:t>
                      </a:r>
                      <a:r>
                        <a:rPr lang="fr-FR" sz="1600" baseline="0" dirty="0" smtClean="0"/>
                        <a:t> payés</a:t>
                      </a:r>
                      <a:endParaRPr lang="fr-FR" sz="1600" dirty="0"/>
                    </a:p>
                  </a:txBody>
                  <a:tcPr marT="0" marB="0" anchor="ctr"/>
                </a:tc>
                <a:tc>
                  <a:txBody>
                    <a:bodyPr/>
                    <a:lstStyle/>
                    <a:p>
                      <a:endParaRPr lang="fr-FR" sz="1400" dirty="0"/>
                    </a:p>
                  </a:txBody>
                  <a:tcPr marT="0" marB="0" anchor="ctr"/>
                </a:tc>
              </a:tr>
              <a:tr h="304800">
                <a:tc>
                  <a:txBody>
                    <a:bodyPr/>
                    <a:lstStyle/>
                    <a:p>
                      <a:pPr algn="ctr"/>
                      <a:r>
                        <a:rPr lang="fr-FR" sz="1600" dirty="0" smtClean="0"/>
                        <a:t>(-)</a:t>
                      </a:r>
                      <a:endParaRPr lang="fr-FR" sz="1600" dirty="0"/>
                    </a:p>
                  </a:txBody>
                  <a:tcPr marT="0" marB="0" anchor="ctr"/>
                </a:tc>
                <a:tc>
                  <a:txBody>
                    <a:bodyPr/>
                    <a:lstStyle/>
                    <a:p>
                      <a:r>
                        <a:rPr lang="fr-FR" sz="1600" dirty="0" smtClean="0"/>
                        <a:t>Cessions d’éléments d’actif (Prix de vente)</a:t>
                      </a:r>
                      <a:endParaRPr lang="fr-FR" sz="1600" dirty="0"/>
                    </a:p>
                  </a:txBody>
                  <a:tcPr marT="0" marB="0" anchor="ctr"/>
                </a:tc>
                <a:tc>
                  <a:txBody>
                    <a:bodyPr/>
                    <a:lstStyle/>
                    <a:p>
                      <a:endParaRPr lang="fr-FR" sz="1400" dirty="0"/>
                    </a:p>
                  </a:txBody>
                  <a:tcPr marT="0" marB="0" anchor="ctr"/>
                </a:tc>
              </a:tr>
              <a:tr h="279400">
                <a:tc>
                  <a:txBody>
                    <a:bodyPr/>
                    <a:lstStyle/>
                    <a:p>
                      <a:pPr algn="ctr"/>
                      <a:r>
                        <a:rPr lang="fr-FR" sz="1600" dirty="0" smtClean="0"/>
                        <a:t>(-)</a:t>
                      </a:r>
                      <a:endParaRPr lang="fr-FR" sz="1600" dirty="0"/>
                    </a:p>
                  </a:txBody>
                  <a:tcPr marT="0" marB="0" anchor="ctr"/>
                </a:tc>
                <a:tc>
                  <a:txBody>
                    <a:bodyPr/>
                    <a:lstStyle/>
                    <a:p>
                      <a:r>
                        <a:rPr lang="fr-FR" sz="1600" dirty="0" smtClean="0"/>
                        <a:t>Subventions d’investissements</a:t>
                      </a:r>
                      <a:endParaRPr lang="fr-FR" sz="1600" dirty="0"/>
                    </a:p>
                  </a:txBody>
                  <a:tcPr marT="0" marB="0" anchor="ctr"/>
                </a:tc>
                <a:tc>
                  <a:txBody>
                    <a:bodyPr/>
                    <a:lstStyle/>
                    <a:p>
                      <a:endParaRPr lang="fr-FR" sz="1400" dirty="0"/>
                    </a:p>
                  </a:txBody>
                  <a:tcPr marT="0" marB="0" anchor="ctr"/>
                </a:tc>
              </a:tr>
              <a:tr h="370840">
                <a:tc>
                  <a:txBody>
                    <a:bodyPr/>
                    <a:lstStyle/>
                    <a:p>
                      <a:pPr algn="ctr"/>
                      <a:r>
                        <a:rPr lang="fr-FR" sz="1600" dirty="0" smtClean="0"/>
                        <a:t>B =</a:t>
                      </a:r>
                      <a:endParaRPr lang="fr-FR" sz="1600" b="1" dirty="0"/>
                    </a:p>
                  </a:txBody>
                  <a:tcPr marT="0" marB="0" anchor="ctr"/>
                </a:tc>
                <a:tc>
                  <a:txBody>
                    <a:bodyPr/>
                    <a:lstStyle/>
                    <a:p>
                      <a:r>
                        <a:rPr lang="fr-FR" sz="1600" dirty="0" smtClean="0"/>
                        <a:t>FLUX D’INVESTISSEMENTS</a:t>
                      </a:r>
                      <a:endParaRPr lang="fr-FR" sz="1600" b="1" dirty="0"/>
                    </a:p>
                  </a:txBody>
                  <a:tcPr marT="0" marB="0" anchor="ctr"/>
                </a:tc>
                <a:tc>
                  <a:txBody>
                    <a:bodyPr/>
                    <a:lstStyle/>
                    <a:p>
                      <a:endParaRPr lang="fr-FR" sz="1400" b="1" dirty="0"/>
                    </a:p>
                  </a:txBody>
                  <a:tcPr marT="0" marB="0" anchor="ctr"/>
                </a:tc>
              </a:tr>
              <a:tr h="370840">
                <a:tc>
                  <a:txBody>
                    <a:bodyPr/>
                    <a:lstStyle/>
                    <a:p>
                      <a:pPr algn="ctr"/>
                      <a:r>
                        <a:rPr lang="fr-FR" sz="1600" dirty="0" smtClean="0"/>
                        <a:t>C =</a:t>
                      </a:r>
                      <a:endParaRPr lang="fr-FR" sz="1600" b="1" dirty="0"/>
                    </a:p>
                  </a:txBody>
                  <a:tcPr marT="0" marB="0" anchor="ctr"/>
                </a:tc>
                <a:tc>
                  <a:txBody>
                    <a:bodyPr/>
                    <a:lstStyle/>
                    <a:p>
                      <a:r>
                        <a:rPr lang="fr-FR" sz="1600" dirty="0" smtClean="0"/>
                        <a:t>FLUX DE TRESORERIE DISPONIBLE APRES IS ET FRAIS FINANCIERS (A-B)</a:t>
                      </a:r>
                      <a:endParaRPr lang="fr-FR" sz="1600" b="1" dirty="0"/>
                    </a:p>
                  </a:txBody>
                  <a:tcPr marT="0" marB="0" anchor="ctr"/>
                </a:tc>
                <a:tc>
                  <a:txBody>
                    <a:bodyPr/>
                    <a:lstStyle/>
                    <a:p>
                      <a:endParaRPr lang="fr-FR" sz="1400" b="1" dirty="0"/>
                    </a:p>
                  </a:txBody>
                  <a:tcPr marT="0" marB="0" anchor="ctr"/>
                </a:tc>
              </a:tr>
              <a:tr h="261620">
                <a:tc>
                  <a:txBody>
                    <a:bodyPr/>
                    <a:lstStyle/>
                    <a:p>
                      <a:pPr algn="ctr"/>
                      <a:r>
                        <a:rPr lang="fr-FR" sz="1600" dirty="0" smtClean="0"/>
                        <a:t>(+)</a:t>
                      </a:r>
                      <a:endParaRPr lang="fr-FR" sz="1600" dirty="0"/>
                    </a:p>
                  </a:txBody>
                  <a:tcPr marT="0" marB="0" anchor="ctr"/>
                </a:tc>
                <a:tc>
                  <a:txBody>
                    <a:bodyPr/>
                    <a:lstStyle/>
                    <a:p>
                      <a:r>
                        <a:rPr lang="fr-FR" sz="1600" dirty="0" smtClean="0"/>
                        <a:t>Augmentation de capital</a:t>
                      </a:r>
                      <a:endParaRPr lang="fr-FR" sz="1600" dirty="0"/>
                    </a:p>
                  </a:txBody>
                  <a:tcPr marT="0" marB="0" anchor="ctr"/>
                </a:tc>
                <a:tc>
                  <a:txBody>
                    <a:bodyPr/>
                    <a:lstStyle/>
                    <a:p>
                      <a:endParaRPr lang="fr-FR" sz="1400" dirty="0"/>
                    </a:p>
                  </a:txBody>
                  <a:tcPr marT="0" marB="0" anchor="ctr"/>
                </a:tc>
              </a:tr>
              <a:tr h="241300">
                <a:tc>
                  <a:txBody>
                    <a:bodyPr/>
                    <a:lstStyle/>
                    <a:p>
                      <a:pPr algn="ctr"/>
                      <a:r>
                        <a:rPr lang="fr-FR" sz="1600" dirty="0" smtClean="0"/>
                        <a:t>(-)</a:t>
                      </a:r>
                      <a:endParaRPr lang="fr-FR" sz="1600" dirty="0"/>
                    </a:p>
                  </a:txBody>
                  <a:tcPr marT="0" marB="0" anchor="ctr"/>
                </a:tc>
                <a:tc>
                  <a:txBody>
                    <a:bodyPr/>
                    <a:lstStyle/>
                    <a:p>
                      <a:r>
                        <a:rPr lang="fr-FR" sz="1600" dirty="0" smtClean="0"/>
                        <a:t>Dividendes distribués</a:t>
                      </a:r>
                      <a:endParaRPr lang="fr-FR" sz="1600" dirty="0"/>
                    </a:p>
                  </a:txBody>
                  <a:tcPr marT="0" marB="0" anchor="ctr"/>
                </a:tc>
                <a:tc>
                  <a:txBody>
                    <a:bodyPr/>
                    <a:lstStyle/>
                    <a:p>
                      <a:endParaRPr lang="fr-FR" sz="1400" dirty="0"/>
                    </a:p>
                  </a:txBody>
                  <a:tcPr marT="0" marB="0" anchor="ctr"/>
                </a:tc>
              </a:tr>
              <a:tr h="370840">
                <a:tc>
                  <a:txBody>
                    <a:bodyPr/>
                    <a:lstStyle/>
                    <a:p>
                      <a:pPr algn="ctr"/>
                      <a:r>
                        <a:rPr lang="fr-FR" sz="1600" dirty="0" smtClean="0"/>
                        <a:t>(=)</a:t>
                      </a:r>
                      <a:endParaRPr lang="fr-FR" sz="1600" b="1" dirty="0"/>
                    </a:p>
                  </a:txBody>
                  <a:tcPr marT="0" marB="0" anchor="ctr"/>
                </a:tc>
                <a:tc>
                  <a:txBody>
                    <a:bodyPr/>
                    <a:lstStyle/>
                    <a:p>
                      <a:r>
                        <a:rPr lang="fr-FR" sz="1600" dirty="0" smtClean="0"/>
                        <a:t>DESENDETTEMENT NET</a:t>
                      </a:r>
                      <a:endParaRPr lang="fr-FR" sz="1600" b="1" dirty="0"/>
                    </a:p>
                  </a:txBody>
                  <a:tcPr marT="0" marB="0" anchor="ctr"/>
                </a:tc>
                <a:tc>
                  <a:txBody>
                    <a:bodyPr/>
                    <a:lstStyle/>
                    <a:p>
                      <a:endParaRPr lang="fr-FR" sz="1400" b="1" dirty="0"/>
                    </a:p>
                  </a:txBody>
                  <a:tcPr marT="0" marB="0" anchor="ctr"/>
                </a:tc>
              </a:tr>
            </a:tbl>
          </a:graphicData>
        </a:graphic>
      </p:graphicFrame>
      <p:sp>
        <p:nvSpPr>
          <p:cNvPr id="7" name="ZoneTexte 6"/>
          <p:cNvSpPr txBox="1"/>
          <p:nvPr/>
        </p:nvSpPr>
        <p:spPr>
          <a:xfrm>
            <a:off x="294787" y="2548448"/>
            <a:ext cx="553998" cy="3757101"/>
          </a:xfrm>
          <a:prstGeom prst="rect">
            <a:avLst/>
          </a:prstGeom>
          <a:solidFill>
            <a:schemeClr val="bg1"/>
          </a:solidFill>
        </p:spPr>
        <p:txBody>
          <a:bodyPr vert="vert270" wrap="square" rtlCol="0">
            <a:spAutoFit/>
          </a:bodyPr>
          <a:lstStyle/>
          <a:p>
            <a:pPr algn="ctr"/>
            <a:r>
              <a:rPr lang="fr-FR" sz="2400" b="1" u="sng" dirty="0" smtClean="0">
                <a:solidFill>
                  <a:schemeClr val="bg1">
                    <a:lumMod val="65000"/>
                  </a:schemeClr>
                </a:solidFill>
              </a:rPr>
              <a:t>Etape</a:t>
            </a:r>
            <a:r>
              <a:rPr lang="fr-FR" sz="2400" dirty="0" smtClean="0">
                <a:solidFill>
                  <a:schemeClr val="bg1">
                    <a:lumMod val="65000"/>
                  </a:schemeClr>
                </a:solidFill>
              </a:rPr>
              <a:t> </a:t>
            </a:r>
            <a:r>
              <a:rPr lang="fr-FR" sz="2400" b="1" u="sng" dirty="0">
                <a:solidFill>
                  <a:schemeClr val="bg1">
                    <a:lumMod val="65000"/>
                  </a:schemeClr>
                </a:solidFill>
              </a:rPr>
              <a:t>: Concepts financiers</a:t>
            </a:r>
            <a:endParaRPr lang="fr-FR" sz="2400" b="1" u="sng" dirty="0">
              <a:solidFill>
                <a:schemeClr val="bg1">
                  <a:lumMod val="65000"/>
                </a:schemeClr>
              </a:solidFill>
            </a:endParaRPr>
          </a:p>
        </p:txBody>
      </p:sp>
    </p:spTree>
    <p:extLst>
      <p:ext uri="{BB962C8B-B14F-4D97-AF65-F5344CB8AC3E}">
        <p14:creationId xmlns:p14="http://schemas.microsoft.com/office/powerpoint/2010/main" val="4014436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1EDC781A-1FBC-0244-84F7-23D5E9DE808E}" type="slidenum">
              <a:rPr lang="fr-FR" smtClean="0"/>
              <a:t>27</a:t>
            </a:fld>
            <a:endParaRPr lang="fr-FR"/>
          </a:p>
        </p:txBody>
      </p:sp>
      <p:sp>
        <p:nvSpPr>
          <p:cNvPr id="11" name="Titre 1"/>
          <p:cNvSpPr>
            <a:spLocks noGrp="1"/>
          </p:cNvSpPr>
          <p:nvPr>
            <p:ph type="title"/>
          </p:nvPr>
        </p:nvSpPr>
        <p:spPr>
          <a:xfrm>
            <a:off x="1435608" y="82926"/>
            <a:ext cx="7498080" cy="899570"/>
          </a:xfrm>
        </p:spPr>
        <p:txBody>
          <a:bodyPr>
            <a:normAutofit fontScale="90000"/>
          </a:bodyPr>
          <a:lstStyle/>
          <a:p>
            <a:r>
              <a:rPr lang="fr-FR" dirty="0"/>
              <a:t>Le Business Plan FINANCIER</a:t>
            </a:r>
            <a:r>
              <a:rPr lang="fr-FR" dirty="0" smtClean="0"/>
              <a:t/>
            </a:r>
            <a:br>
              <a:rPr lang="fr-FR" dirty="0" smtClean="0"/>
            </a:br>
            <a:r>
              <a:rPr lang="fr-FR" sz="2400" u="sng" dirty="0" smtClean="0"/>
              <a:t>Rentabilité</a:t>
            </a:r>
            <a:r>
              <a:rPr lang="fr-FR" sz="2400" dirty="0" smtClean="0"/>
              <a:t> : la vision du prêteur et de l’actionnaire ?</a:t>
            </a:r>
            <a:endParaRPr lang="fr-FR" dirty="0"/>
          </a:p>
        </p:txBody>
      </p:sp>
      <p:graphicFrame>
        <p:nvGraphicFramePr>
          <p:cNvPr id="2" name="Tableau 1"/>
          <p:cNvGraphicFramePr>
            <a:graphicFrameLocks noGrp="1"/>
          </p:cNvGraphicFramePr>
          <p:nvPr>
            <p:extLst>
              <p:ext uri="{D42A27DB-BD31-4B8C-83A1-F6EECF244321}">
                <p14:modId xmlns:p14="http://schemas.microsoft.com/office/powerpoint/2010/main" val="2523125180"/>
              </p:ext>
            </p:extLst>
          </p:nvPr>
        </p:nvGraphicFramePr>
        <p:xfrm>
          <a:off x="1524000" y="1816100"/>
          <a:ext cx="7200900" cy="3850640"/>
        </p:xfrm>
        <a:graphic>
          <a:graphicData uri="http://schemas.openxmlformats.org/drawingml/2006/table">
            <a:tbl>
              <a:tblPr firstRow="1" bandRow="1">
                <a:tableStyleId>{21E4AEA4-8DFA-4A89-87EB-49C32662AFE0}</a:tableStyleId>
              </a:tblPr>
              <a:tblGrid>
                <a:gridCol w="3600450"/>
                <a:gridCol w="3600450"/>
              </a:tblGrid>
              <a:tr h="370840">
                <a:tc>
                  <a:txBody>
                    <a:bodyPr/>
                    <a:lstStyle/>
                    <a:p>
                      <a:pPr algn="ctr"/>
                      <a:r>
                        <a:rPr lang="fr-FR" dirty="0" smtClean="0"/>
                        <a:t>La vision du PRÊTEUR</a:t>
                      </a:r>
                      <a:endParaRPr lang="fr-FR" dirty="0"/>
                    </a:p>
                  </a:txBody>
                  <a:tcPr/>
                </a:tc>
                <a:tc>
                  <a:txBody>
                    <a:bodyPr/>
                    <a:lstStyle/>
                    <a:p>
                      <a:pPr algn="ctr"/>
                      <a:r>
                        <a:rPr lang="fr-FR" dirty="0" smtClean="0"/>
                        <a:t>La vision de l’ACTIONNAIRE</a:t>
                      </a:r>
                      <a:endParaRPr lang="fr-FR" dirty="0"/>
                    </a:p>
                  </a:txBody>
                  <a:tcPr/>
                </a:tc>
              </a:tr>
              <a:tr h="370840">
                <a:tc>
                  <a:txBody>
                    <a:bodyPr/>
                    <a:lstStyle/>
                    <a:p>
                      <a:pPr marL="285750" indent="-285750">
                        <a:buFont typeface="Arial"/>
                        <a:buChar char="•"/>
                      </a:pPr>
                      <a:r>
                        <a:rPr lang="fr-FR" dirty="0" smtClean="0"/>
                        <a:t>Mesurer la SOLVABILITE et la LIQUIDITE de l’Entreprise</a:t>
                      </a:r>
                      <a:endParaRPr lang="fr-FR" dirty="0"/>
                    </a:p>
                  </a:txBody>
                  <a:tcPr/>
                </a:tc>
                <a:tc>
                  <a:txBody>
                    <a:bodyPr/>
                    <a:lstStyle/>
                    <a:p>
                      <a:pPr marL="285750" indent="-285750" algn="l" rtl="0" eaLnBrk="1" latinLnBrk="0" hangingPunct="1">
                        <a:buFont typeface="Arial"/>
                        <a:buChar char="•"/>
                      </a:pPr>
                      <a:r>
                        <a:rPr kumimoji="0" lang="fr-FR" kern="1200" dirty="0" smtClean="0"/>
                        <a:t>Estimer la capacité à « Créer</a:t>
                      </a:r>
                      <a:r>
                        <a:rPr kumimoji="0" lang="fr-FR" kern="1200" baseline="0" dirty="0" smtClean="0"/>
                        <a:t> de</a:t>
                      </a:r>
                      <a:r>
                        <a:rPr kumimoji="0" lang="fr-FR" kern="1200" dirty="0" smtClean="0"/>
                        <a:t> la VALEUR »</a:t>
                      </a:r>
                      <a:endParaRPr kumimoji="0" lang="fr-FR" kern="1200" dirty="0">
                        <a:solidFill>
                          <a:schemeClr val="dk1"/>
                        </a:solidFill>
                        <a:latin typeface="+mn-lt"/>
                        <a:ea typeface="+mn-ea"/>
                        <a:cs typeface="+mn-cs"/>
                      </a:endParaRPr>
                    </a:p>
                  </a:txBody>
                  <a:tcPr/>
                </a:tc>
              </a:tr>
              <a:tr h="370840">
                <a:tc>
                  <a:txBody>
                    <a:bodyPr/>
                    <a:lstStyle/>
                    <a:p>
                      <a:pPr marL="285750" indent="-285750">
                        <a:buFont typeface="Arial"/>
                        <a:buChar char="•"/>
                      </a:pPr>
                      <a:r>
                        <a:rPr lang="fr-FR" dirty="0" smtClean="0"/>
                        <a:t>Mesurer la capacité </a:t>
                      </a:r>
                      <a:r>
                        <a:rPr lang="fr-FR" baseline="0" dirty="0" smtClean="0"/>
                        <a:t>à faire face à ses engagements et à rembourser ses dettes en temps voulu</a:t>
                      </a:r>
                      <a:endParaRPr lang="fr-FR" dirty="0"/>
                    </a:p>
                  </a:txBody>
                  <a:tcPr/>
                </a:tc>
                <a:tc>
                  <a:txBody>
                    <a:bodyPr/>
                    <a:lstStyle/>
                    <a:p>
                      <a:endParaRPr lang="fr-FR" dirty="0"/>
                    </a:p>
                  </a:txBody>
                  <a:tcPr/>
                </a:tc>
              </a:tr>
              <a:tr h="370840">
                <a:tc gridSpan="2">
                  <a:txBody>
                    <a:bodyPr/>
                    <a:lstStyle/>
                    <a:p>
                      <a:pPr algn="ctr"/>
                      <a:r>
                        <a:rPr lang="fr-FR" dirty="0" smtClean="0"/>
                        <a:t>Le BP Financier va nous permettre de porter un jugement global sur la situation financière  ACTUELLE et FUTURE</a:t>
                      </a:r>
                      <a:endParaRPr lang="fr-FR" dirty="0"/>
                    </a:p>
                  </a:txBody>
                  <a:tcPr/>
                </a:tc>
                <a:tc hMerge="1">
                  <a:txBody>
                    <a:bodyPr/>
                    <a:lstStyle/>
                    <a:p>
                      <a:endParaRPr lang="fr-FR" dirty="0"/>
                    </a:p>
                  </a:txBody>
                  <a:tcPr/>
                </a:tc>
              </a:tr>
              <a:tr h="370840">
                <a:tc gridSpan="2">
                  <a:txBody>
                    <a:bodyPr/>
                    <a:lstStyle/>
                    <a:p>
                      <a:pPr algn="ctr"/>
                      <a:r>
                        <a:rPr lang="fr-FR" dirty="0" smtClean="0"/>
                        <a:t>Le </a:t>
                      </a:r>
                      <a:r>
                        <a:rPr lang="fr-FR" u="sng" dirty="0" smtClean="0"/>
                        <a:t>Fil d'Ariane </a:t>
                      </a:r>
                      <a:r>
                        <a:rPr lang="fr-FR" dirty="0" smtClean="0"/>
                        <a:t>de l’étude est : « La génération de richesse nécessite des investissements qui doivent être financés et suffisamment</a:t>
                      </a:r>
                      <a:r>
                        <a:rPr lang="fr-FR" baseline="0" dirty="0" smtClean="0"/>
                        <a:t> rentables » (A)</a:t>
                      </a:r>
                      <a:endParaRPr lang="fr-FR" dirty="0"/>
                    </a:p>
                  </a:txBody>
                  <a:tcPr/>
                </a:tc>
                <a:tc hMerge="1">
                  <a:txBody>
                    <a:bodyPr/>
                    <a:lstStyle/>
                    <a:p>
                      <a:endParaRPr lang="fr-FR" dirty="0"/>
                    </a:p>
                  </a:txBody>
                  <a:tcPr/>
                </a:tc>
              </a:tr>
              <a:tr h="370840">
                <a:tc>
                  <a:txBody>
                    <a:bodyPr/>
                    <a:lstStyle/>
                    <a:p>
                      <a:endParaRPr lang="fr-FR"/>
                    </a:p>
                  </a:txBody>
                  <a:tcPr/>
                </a:tc>
                <a:tc>
                  <a:txBody>
                    <a:bodyPr/>
                    <a:lstStyle/>
                    <a:p>
                      <a:endParaRPr lang="fr-FR" dirty="0"/>
                    </a:p>
                  </a:txBody>
                  <a:tcPr/>
                </a:tc>
              </a:tr>
            </a:tbl>
          </a:graphicData>
        </a:graphic>
      </p:graphicFrame>
      <p:sp>
        <p:nvSpPr>
          <p:cNvPr id="6" name="ZoneTexte 5"/>
          <p:cNvSpPr txBox="1"/>
          <p:nvPr/>
        </p:nvSpPr>
        <p:spPr>
          <a:xfrm>
            <a:off x="294787" y="2548448"/>
            <a:ext cx="553998" cy="3757101"/>
          </a:xfrm>
          <a:prstGeom prst="rect">
            <a:avLst/>
          </a:prstGeom>
          <a:solidFill>
            <a:schemeClr val="bg1"/>
          </a:solidFill>
        </p:spPr>
        <p:txBody>
          <a:bodyPr vert="vert270" wrap="square" rtlCol="0">
            <a:spAutoFit/>
          </a:bodyPr>
          <a:lstStyle/>
          <a:p>
            <a:pPr algn="ctr"/>
            <a:r>
              <a:rPr lang="fr-FR" sz="2400" b="1" u="sng" dirty="0" smtClean="0">
                <a:solidFill>
                  <a:schemeClr val="bg1">
                    <a:lumMod val="65000"/>
                  </a:schemeClr>
                </a:solidFill>
              </a:rPr>
              <a:t>Etape</a:t>
            </a:r>
            <a:r>
              <a:rPr lang="fr-FR" sz="2400" dirty="0" smtClean="0">
                <a:solidFill>
                  <a:schemeClr val="bg1">
                    <a:lumMod val="65000"/>
                  </a:schemeClr>
                </a:solidFill>
              </a:rPr>
              <a:t> </a:t>
            </a:r>
            <a:r>
              <a:rPr lang="fr-FR" sz="2400" b="1" u="sng" dirty="0">
                <a:solidFill>
                  <a:schemeClr val="bg1">
                    <a:lumMod val="65000"/>
                  </a:schemeClr>
                </a:solidFill>
              </a:rPr>
              <a:t>: Concepts financiers</a:t>
            </a:r>
            <a:endParaRPr lang="fr-FR" sz="2400" b="1" u="sng" dirty="0">
              <a:solidFill>
                <a:schemeClr val="bg1">
                  <a:lumMod val="65000"/>
                </a:schemeClr>
              </a:solidFill>
            </a:endParaRPr>
          </a:p>
        </p:txBody>
      </p:sp>
    </p:spTree>
    <p:extLst>
      <p:ext uri="{BB962C8B-B14F-4D97-AF65-F5344CB8AC3E}">
        <p14:creationId xmlns:p14="http://schemas.microsoft.com/office/powerpoint/2010/main" val="40820490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8" name="ZoneTexte 7"/>
          <p:cNvSpPr txBox="1"/>
          <p:nvPr/>
        </p:nvSpPr>
        <p:spPr>
          <a:xfrm>
            <a:off x="294787" y="2374900"/>
            <a:ext cx="553998" cy="4184926"/>
          </a:xfrm>
          <a:prstGeom prst="rect">
            <a:avLst/>
          </a:prstGeom>
          <a:solidFill>
            <a:schemeClr val="bg1"/>
          </a:solidFill>
        </p:spPr>
        <p:txBody>
          <a:bodyPr vert="vert270" wrap="square" rtlCol="0">
            <a:spAutoFit/>
          </a:bodyPr>
          <a:lstStyle/>
          <a:p>
            <a:r>
              <a:rPr lang="fr-FR" sz="2400" b="1" u="sng" dirty="0" smtClean="0">
                <a:solidFill>
                  <a:schemeClr val="bg1">
                    <a:lumMod val="65000"/>
                  </a:schemeClr>
                </a:solidFill>
              </a:rPr>
              <a:t>Etape</a:t>
            </a:r>
            <a:r>
              <a:rPr lang="fr-FR" sz="2400" dirty="0" smtClean="0">
                <a:solidFill>
                  <a:schemeClr val="bg1">
                    <a:lumMod val="65000"/>
                  </a:schemeClr>
                </a:solidFill>
              </a:rPr>
              <a:t> : </a:t>
            </a:r>
            <a:r>
              <a:rPr lang="fr-FR" sz="2400" b="1" dirty="0" smtClean="0">
                <a:solidFill>
                  <a:srgbClr val="FF0000"/>
                </a:solidFill>
              </a:rPr>
              <a:t>Méthodologie financière</a:t>
            </a:r>
            <a:endParaRPr lang="fr-FR" sz="2400" b="1" dirty="0">
              <a:solidFill>
                <a:srgbClr val="FF0000"/>
              </a:solidFill>
            </a:endParaRPr>
          </a:p>
        </p:txBody>
      </p:sp>
      <p:pic>
        <p:nvPicPr>
          <p:cNvPr id="17" name="Image 16"/>
          <p:cNvPicPr/>
          <p:nvPr/>
        </p:nvPicPr>
        <p:blipFill>
          <a:blip r:embed="rId3">
            <a:extLst>
              <a:ext uri="{28A0092B-C50C-407E-A947-70E740481C1C}">
                <a14:useLocalDpi xmlns:a14="http://schemas.microsoft.com/office/drawing/2010/main" val="0"/>
              </a:ext>
            </a:extLst>
          </a:blip>
          <a:srcRect/>
          <a:stretch>
            <a:fillRect/>
          </a:stretch>
        </p:blipFill>
        <p:spPr bwMode="auto">
          <a:xfrm>
            <a:off x="8613649" y="409222"/>
            <a:ext cx="454342" cy="366889"/>
          </a:xfrm>
          <a:prstGeom prst="rect">
            <a:avLst/>
          </a:prstGeom>
          <a:noFill/>
          <a:ln>
            <a:noFill/>
          </a:ln>
        </p:spPr>
      </p:pic>
      <p:sp>
        <p:nvSpPr>
          <p:cNvPr id="11" name="Titre 1"/>
          <p:cNvSpPr>
            <a:spLocks noGrp="1"/>
          </p:cNvSpPr>
          <p:nvPr>
            <p:ph type="title"/>
          </p:nvPr>
        </p:nvSpPr>
        <p:spPr>
          <a:xfrm>
            <a:off x="1435608" y="82926"/>
            <a:ext cx="7498080" cy="899570"/>
          </a:xfrm>
        </p:spPr>
        <p:txBody>
          <a:bodyPr>
            <a:normAutofit fontScale="90000"/>
          </a:bodyPr>
          <a:lstStyle/>
          <a:p>
            <a:r>
              <a:rPr lang="fr-FR" dirty="0"/>
              <a:t>Le Business Plan FINANCIER</a:t>
            </a:r>
            <a:r>
              <a:rPr lang="fr-FR" dirty="0" smtClean="0"/>
              <a:t/>
            </a:r>
            <a:br>
              <a:rPr lang="fr-FR" dirty="0" smtClean="0"/>
            </a:br>
            <a:r>
              <a:rPr lang="fr-FR" sz="2400" u="sng" dirty="0" smtClean="0"/>
              <a:t>Phase n° 1 </a:t>
            </a:r>
            <a:r>
              <a:rPr lang="fr-FR" sz="2400" dirty="0" smtClean="0"/>
              <a:t>: Construire le référentiel</a:t>
            </a:r>
            <a:endParaRPr lang="fr-FR" dirty="0"/>
          </a:p>
        </p:txBody>
      </p:sp>
      <p:graphicFrame>
        <p:nvGraphicFramePr>
          <p:cNvPr id="30" name="Tableau 29"/>
          <p:cNvGraphicFramePr>
            <a:graphicFrameLocks noGrp="1"/>
          </p:cNvGraphicFramePr>
          <p:nvPr>
            <p:extLst>
              <p:ext uri="{D42A27DB-BD31-4B8C-83A1-F6EECF244321}">
                <p14:modId xmlns:p14="http://schemas.microsoft.com/office/powerpoint/2010/main" val="1949100157"/>
              </p:ext>
            </p:extLst>
          </p:nvPr>
        </p:nvGraphicFramePr>
        <p:xfrm>
          <a:off x="1435608" y="2374900"/>
          <a:ext cx="7327392" cy="3517900"/>
        </p:xfrm>
        <a:graphic>
          <a:graphicData uri="http://schemas.openxmlformats.org/drawingml/2006/table">
            <a:tbl>
              <a:tblPr firstRow="1" bandRow="1">
                <a:tableStyleId>{85BE263C-DBD7-4A20-BB59-AAB30ACAA65A}</a:tableStyleId>
              </a:tblPr>
              <a:tblGrid>
                <a:gridCol w="1998914"/>
                <a:gridCol w="2559878"/>
                <a:gridCol w="2768600"/>
              </a:tblGrid>
              <a:tr h="292100">
                <a:tc>
                  <a:txBody>
                    <a:bodyPr/>
                    <a:lstStyle/>
                    <a:p>
                      <a:endParaRPr lang="fr-FR" sz="1600" dirty="0"/>
                    </a:p>
                  </a:txBody>
                  <a:tcPr/>
                </a:tc>
                <a:tc>
                  <a:txBody>
                    <a:bodyPr/>
                    <a:lstStyle/>
                    <a:p>
                      <a:r>
                        <a:rPr lang="fr-FR" sz="1600" dirty="0" smtClean="0"/>
                        <a:t>Bilan Economique</a:t>
                      </a:r>
                      <a:endParaRPr lang="fr-FR" sz="1600" dirty="0"/>
                    </a:p>
                  </a:txBody>
                  <a:tcPr/>
                </a:tc>
                <a:tc>
                  <a:txBody>
                    <a:bodyPr/>
                    <a:lstStyle/>
                    <a:p>
                      <a:r>
                        <a:rPr lang="fr-FR" sz="1600" dirty="0" smtClean="0"/>
                        <a:t>Compte de Résultat</a:t>
                      </a:r>
                      <a:endParaRPr lang="fr-FR" sz="1600" dirty="0"/>
                    </a:p>
                  </a:txBody>
                  <a:tcPr/>
                </a:tc>
              </a:tr>
              <a:tr h="251460">
                <a:tc>
                  <a:txBody>
                    <a:bodyPr/>
                    <a:lstStyle/>
                    <a:p>
                      <a:pPr algn="l"/>
                      <a:r>
                        <a:rPr lang="fr-FR" sz="1600" dirty="0" smtClean="0"/>
                        <a:t>Données à collecter (Exercice n-1)</a:t>
                      </a:r>
                      <a:endParaRPr lang="fr-FR" sz="1600" b="0" dirty="0"/>
                    </a:p>
                  </a:txBody>
                  <a:tcPr marT="0" marB="0"/>
                </a:tc>
                <a:tc>
                  <a:txBody>
                    <a:bodyPr/>
                    <a:lstStyle/>
                    <a:p>
                      <a:pPr marL="285750" indent="-285750">
                        <a:buFont typeface="Arial"/>
                        <a:buChar char="•"/>
                      </a:pPr>
                      <a:r>
                        <a:rPr lang="fr-FR" sz="1600" dirty="0" smtClean="0"/>
                        <a:t>Balance Générale (Comptes des classes 1 à 5)</a:t>
                      </a:r>
                    </a:p>
                    <a:p>
                      <a:pPr marL="285750" indent="-285750">
                        <a:buFont typeface="Arial"/>
                        <a:buChar char="•"/>
                      </a:pPr>
                      <a:r>
                        <a:rPr lang="fr-FR" sz="1600" dirty="0" smtClean="0"/>
                        <a:t>Liasse fiscale</a:t>
                      </a:r>
                      <a:endParaRPr lang="fr-FR" sz="1600" b="0" dirty="0" smtClean="0"/>
                    </a:p>
                  </a:txBody>
                  <a:tcPr marT="0" marB="0"/>
                </a:tc>
                <a:tc>
                  <a:txBody>
                    <a:bodyPr/>
                    <a:lstStyle/>
                    <a:p>
                      <a:pPr marL="285750" indent="-285750">
                        <a:buFont typeface="Arial"/>
                        <a:buChar char="•"/>
                      </a:pPr>
                      <a:r>
                        <a:rPr lang="fr-FR" sz="1600" dirty="0" smtClean="0"/>
                        <a:t>Balance Générale (Comptes des classes 6 et 7)</a:t>
                      </a:r>
                    </a:p>
                    <a:p>
                      <a:pPr marL="285750" indent="-285750">
                        <a:buFont typeface="Arial"/>
                        <a:buChar char="•"/>
                      </a:pPr>
                      <a:r>
                        <a:rPr lang="fr-FR" sz="1600" dirty="0" smtClean="0"/>
                        <a:t>Liasse fiscale</a:t>
                      </a:r>
                      <a:endParaRPr lang="fr-FR" sz="1600" b="0" dirty="0"/>
                    </a:p>
                  </a:txBody>
                  <a:tcPr marT="0" marB="0"/>
                </a:tc>
              </a:tr>
              <a:tr h="251460">
                <a:tc>
                  <a:txBody>
                    <a:bodyPr/>
                    <a:lstStyle/>
                    <a:p>
                      <a:pPr algn="l"/>
                      <a:r>
                        <a:rPr lang="fr-FR" sz="1600" dirty="0" smtClean="0"/>
                        <a:t>Tâches à réaliser</a:t>
                      </a:r>
                      <a:endParaRPr lang="fr-FR" sz="1600" dirty="0"/>
                    </a:p>
                  </a:txBody>
                  <a:tcPr marT="0" marB="0"/>
                </a:tc>
                <a:tc>
                  <a:txBody>
                    <a:bodyPr/>
                    <a:lstStyle/>
                    <a:p>
                      <a:pPr marL="285750" indent="-285750">
                        <a:buFont typeface="Arial"/>
                        <a:buChar char="•"/>
                      </a:pPr>
                      <a:r>
                        <a:rPr lang="fr-FR" sz="1600" dirty="0" smtClean="0"/>
                        <a:t>Codifier les comptes</a:t>
                      </a:r>
                      <a:endParaRPr lang="fr-FR" sz="1600" dirty="0"/>
                    </a:p>
                  </a:txBody>
                  <a:tcPr marT="0" marB="0"/>
                </a:tc>
                <a:tc>
                  <a:txBody>
                    <a:bodyPr/>
                    <a:lstStyle/>
                    <a:p>
                      <a:pPr marL="285750" indent="-285750">
                        <a:buFont typeface="Arial"/>
                        <a:buChar char="•"/>
                      </a:pPr>
                      <a:r>
                        <a:rPr lang="fr-FR" sz="1600" dirty="0" smtClean="0"/>
                        <a:t>Codifier les comptes</a:t>
                      </a:r>
                    </a:p>
                    <a:p>
                      <a:pPr marL="285750" indent="-285750">
                        <a:buFont typeface="Arial"/>
                        <a:buChar char="•"/>
                      </a:pPr>
                      <a:r>
                        <a:rPr lang="fr-FR" sz="1600" dirty="0" smtClean="0"/>
                        <a:t>Retraiter certains comptes</a:t>
                      </a:r>
                      <a:endParaRPr lang="fr-FR" sz="1600" dirty="0"/>
                    </a:p>
                  </a:txBody>
                  <a:tcPr marT="0" marB="0"/>
                </a:tc>
              </a:tr>
              <a:tr h="302260">
                <a:tc>
                  <a:txBody>
                    <a:bodyPr/>
                    <a:lstStyle/>
                    <a:p>
                      <a:pPr algn="l"/>
                      <a:r>
                        <a:rPr lang="fr-FR" sz="1600" dirty="0" smtClean="0"/>
                        <a:t>Résultats obtenus</a:t>
                      </a:r>
                      <a:endParaRPr lang="fr-FR" sz="1600" dirty="0"/>
                    </a:p>
                  </a:txBody>
                  <a:tcPr marT="0" marB="0"/>
                </a:tc>
                <a:tc>
                  <a:txBody>
                    <a:bodyPr/>
                    <a:lstStyle/>
                    <a:p>
                      <a:pPr marL="285750" indent="-285750">
                        <a:buFont typeface="Arial"/>
                        <a:buChar char="•"/>
                      </a:pPr>
                      <a:r>
                        <a:rPr lang="fr-FR" sz="1600" dirty="0" smtClean="0"/>
                        <a:t>Les différents</a:t>
                      </a:r>
                      <a:r>
                        <a:rPr lang="fr-FR" sz="1600" baseline="0" dirty="0" smtClean="0"/>
                        <a:t> « postes » du Bilan économique</a:t>
                      </a:r>
                    </a:p>
                  </a:txBody>
                  <a:tcPr marT="0" marB="0"/>
                </a:tc>
                <a:tc>
                  <a:txBody>
                    <a:bodyPr/>
                    <a:lstStyle/>
                    <a:p>
                      <a:pPr marL="285750" indent="-285750">
                        <a:buFont typeface="Arial"/>
                        <a:buChar char="•"/>
                      </a:pPr>
                      <a:r>
                        <a:rPr lang="fr-FR" sz="1600" dirty="0" smtClean="0"/>
                        <a:t>Les différents postes du Compte de Résultat</a:t>
                      </a:r>
                    </a:p>
                    <a:p>
                      <a:pPr marL="285750" indent="-285750">
                        <a:buFont typeface="Arial"/>
                        <a:buChar char="•"/>
                      </a:pPr>
                      <a:r>
                        <a:rPr lang="fr-FR" sz="1600" dirty="0" smtClean="0"/>
                        <a:t>Les différents</a:t>
                      </a:r>
                      <a:r>
                        <a:rPr lang="fr-FR" sz="1600" baseline="0" dirty="0" smtClean="0"/>
                        <a:t> taux de marges</a:t>
                      </a:r>
                    </a:p>
                    <a:p>
                      <a:pPr marL="285750" indent="-285750">
                        <a:buFont typeface="Arial"/>
                        <a:buChar char="•"/>
                      </a:pPr>
                      <a:r>
                        <a:rPr lang="fr-FR" sz="1600" baseline="0" dirty="0" smtClean="0"/>
                        <a:t>Les différentes charges variables et leurs taux</a:t>
                      </a:r>
                      <a:endParaRPr lang="fr-FR" sz="1600" dirty="0"/>
                    </a:p>
                  </a:txBody>
                  <a:tcPr marT="0" marB="0"/>
                </a:tc>
              </a:tr>
              <a:tr h="256540">
                <a:tc>
                  <a:txBody>
                    <a:bodyPr/>
                    <a:lstStyle/>
                    <a:p>
                      <a:pPr algn="l"/>
                      <a:endParaRPr lang="fr-FR" sz="1400" dirty="0"/>
                    </a:p>
                  </a:txBody>
                  <a:tcPr marT="0" marB="0"/>
                </a:tc>
                <a:tc>
                  <a:txBody>
                    <a:bodyPr/>
                    <a:lstStyle/>
                    <a:p>
                      <a:endParaRPr lang="fr-FR" sz="1400" dirty="0"/>
                    </a:p>
                  </a:txBody>
                  <a:tcPr marT="0" marB="0"/>
                </a:tc>
                <a:tc>
                  <a:txBody>
                    <a:bodyPr/>
                    <a:lstStyle/>
                    <a:p>
                      <a:endParaRPr lang="fr-FR" sz="1400" dirty="0"/>
                    </a:p>
                  </a:txBody>
                  <a:tcPr marT="0" marB="0"/>
                </a:tc>
              </a:tr>
            </a:tbl>
          </a:graphicData>
        </a:graphic>
      </p:graphicFrame>
    </p:spTree>
    <p:extLst>
      <p:ext uri="{BB962C8B-B14F-4D97-AF65-F5344CB8AC3E}">
        <p14:creationId xmlns:p14="http://schemas.microsoft.com/office/powerpoint/2010/main" val="39858463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pic>
        <p:nvPicPr>
          <p:cNvPr id="17" name="Image 16"/>
          <p:cNvPicPr/>
          <p:nvPr/>
        </p:nvPicPr>
        <p:blipFill>
          <a:blip r:embed="rId3">
            <a:extLst>
              <a:ext uri="{28A0092B-C50C-407E-A947-70E740481C1C}">
                <a14:useLocalDpi xmlns:a14="http://schemas.microsoft.com/office/drawing/2010/main" val="0"/>
              </a:ext>
            </a:extLst>
          </a:blip>
          <a:srcRect/>
          <a:stretch>
            <a:fillRect/>
          </a:stretch>
        </p:blipFill>
        <p:spPr bwMode="auto">
          <a:xfrm>
            <a:off x="8613649" y="409222"/>
            <a:ext cx="454342" cy="366889"/>
          </a:xfrm>
          <a:prstGeom prst="rect">
            <a:avLst/>
          </a:prstGeom>
          <a:noFill/>
          <a:ln>
            <a:noFill/>
          </a:ln>
        </p:spPr>
      </p:pic>
      <p:sp>
        <p:nvSpPr>
          <p:cNvPr id="11" name="Titre 1"/>
          <p:cNvSpPr>
            <a:spLocks noGrp="1"/>
          </p:cNvSpPr>
          <p:nvPr>
            <p:ph type="title"/>
          </p:nvPr>
        </p:nvSpPr>
        <p:spPr>
          <a:xfrm>
            <a:off x="1435608" y="82926"/>
            <a:ext cx="7498080" cy="899570"/>
          </a:xfrm>
        </p:spPr>
        <p:txBody>
          <a:bodyPr>
            <a:normAutofit fontScale="90000"/>
          </a:bodyPr>
          <a:lstStyle/>
          <a:p>
            <a:r>
              <a:rPr lang="fr-FR" dirty="0"/>
              <a:t>Le Business Plan FINANCIER</a:t>
            </a:r>
            <a:r>
              <a:rPr lang="fr-FR" dirty="0" smtClean="0"/>
              <a:t/>
            </a:r>
            <a:br>
              <a:rPr lang="fr-FR" dirty="0" smtClean="0"/>
            </a:br>
            <a:r>
              <a:rPr lang="fr-FR" sz="2400" u="sng" dirty="0"/>
              <a:t>Phase n° </a:t>
            </a:r>
            <a:r>
              <a:rPr lang="fr-FR" sz="2400" u="sng" dirty="0" smtClean="0"/>
              <a:t>2 </a:t>
            </a:r>
            <a:r>
              <a:rPr lang="fr-FR" sz="2400" dirty="0"/>
              <a:t>: </a:t>
            </a:r>
            <a:r>
              <a:rPr lang="fr-FR" sz="2400" dirty="0" smtClean="0"/>
              <a:t>Valoriser les différentes hypothèses</a:t>
            </a:r>
            <a:endParaRPr lang="fr-FR" dirty="0"/>
          </a:p>
        </p:txBody>
      </p:sp>
      <p:graphicFrame>
        <p:nvGraphicFramePr>
          <p:cNvPr id="30" name="Tableau 29"/>
          <p:cNvGraphicFramePr>
            <a:graphicFrameLocks noGrp="1"/>
          </p:cNvGraphicFramePr>
          <p:nvPr>
            <p:extLst>
              <p:ext uri="{D42A27DB-BD31-4B8C-83A1-F6EECF244321}">
                <p14:modId xmlns:p14="http://schemas.microsoft.com/office/powerpoint/2010/main" val="3445596218"/>
              </p:ext>
            </p:extLst>
          </p:nvPr>
        </p:nvGraphicFramePr>
        <p:xfrm>
          <a:off x="1138665" y="1273620"/>
          <a:ext cx="7929325" cy="5499100"/>
        </p:xfrm>
        <a:graphic>
          <a:graphicData uri="http://schemas.openxmlformats.org/drawingml/2006/table">
            <a:tbl>
              <a:tblPr firstRow="1" bandRow="1">
                <a:tableStyleId>{85BE263C-DBD7-4A20-BB59-AAB30ACAA65A}</a:tableStyleId>
              </a:tblPr>
              <a:tblGrid>
                <a:gridCol w="1824668"/>
                <a:gridCol w="3051258"/>
                <a:gridCol w="3053399"/>
              </a:tblGrid>
              <a:tr h="292100">
                <a:tc>
                  <a:txBody>
                    <a:bodyPr/>
                    <a:lstStyle/>
                    <a:p>
                      <a:endParaRPr lang="fr-FR" sz="1600" dirty="0"/>
                    </a:p>
                  </a:txBody>
                  <a:tcPr/>
                </a:tc>
                <a:tc>
                  <a:txBody>
                    <a:bodyPr/>
                    <a:lstStyle/>
                    <a:p>
                      <a:r>
                        <a:rPr lang="fr-FR" sz="1600" dirty="0" smtClean="0"/>
                        <a:t>Bilan Economique</a:t>
                      </a:r>
                      <a:endParaRPr lang="fr-FR" sz="1600" dirty="0"/>
                    </a:p>
                  </a:txBody>
                  <a:tcPr/>
                </a:tc>
                <a:tc>
                  <a:txBody>
                    <a:bodyPr/>
                    <a:lstStyle/>
                    <a:p>
                      <a:r>
                        <a:rPr lang="fr-FR" sz="1600" dirty="0" smtClean="0"/>
                        <a:t>Compte de Résultat</a:t>
                      </a:r>
                      <a:endParaRPr lang="fr-FR" sz="1600" dirty="0"/>
                    </a:p>
                  </a:txBody>
                  <a:tcPr/>
                </a:tc>
              </a:tr>
              <a:tr h="251460">
                <a:tc>
                  <a:txBody>
                    <a:bodyPr/>
                    <a:lstStyle/>
                    <a:p>
                      <a:pPr algn="l"/>
                      <a:r>
                        <a:rPr lang="fr-FR" sz="1400" dirty="0" smtClean="0"/>
                        <a:t>Données à collecter liées aux</a:t>
                      </a:r>
                      <a:r>
                        <a:rPr lang="fr-FR" sz="1400" baseline="0" dirty="0" smtClean="0"/>
                        <a:t> engagements existants en fin de période n-1</a:t>
                      </a:r>
                      <a:endParaRPr lang="fr-FR" sz="1400" b="0" dirty="0"/>
                    </a:p>
                  </a:txBody>
                  <a:tcPr marT="0" marB="0"/>
                </a:tc>
                <a:tc>
                  <a:txBody>
                    <a:bodyPr/>
                    <a:lstStyle/>
                    <a:p>
                      <a:pPr marL="285750" indent="-285750">
                        <a:buFont typeface="Arial"/>
                        <a:buChar char="•"/>
                      </a:pPr>
                      <a:r>
                        <a:rPr lang="fr-FR" sz="1400" dirty="0" smtClean="0"/>
                        <a:t>Etat</a:t>
                      </a:r>
                      <a:r>
                        <a:rPr lang="fr-FR" sz="1400" baseline="0" dirty="0" smtClean="0"/>
                        <a:t> des immobilisations</a:t>
                      </a:r>
                      <a:endParaRPr lang="fr-FR" sz="1400" dirty="0" smtClean="0"/>
                    </a:p>
                    <a:p>
                      <a:pPr marL="285750" indent="-285750">
                        <a:buFont typeface="Arial"/>
                        <a:buChar char="•"/>
                      </a:pPr>
                      <a:r>
                        <a:rPr lang="fr-FR" sz="1400" b="0" dirty="0" smtClean="0"/>
                        <a:t>Tableaux</a:t>
                      </a:r>
                      <a:r>
                        <a:rPr lang="fr-FR" sz="1400" b="0" baseline="0" dirty="0" smtClean="0"/>
                        <a:t> d’amortissement des emprunts (Capital)</a:t>
                      </a:r>
                    </a:p>
                    <a:p>
                      <a:pPr marL="285750" indent="-285750">
                        <a:buFont typeface="Arial"/>
                        <a:buChar char="•"/>
                      </a:pPr>
                      <a:r>
                        <a:rPr lang="fr-FR" sz="1400" b="0" baseline="0" dirty="0" smtClean="0"/>
                        <a:t>Situation des subventions d’investissements</a:t>
                      </a:r>
                    </a:p>
                    <a:p>
                      <a:pPr marL="285750" indent="-285750">
                        <a:buFont typeface="Arial"/>
                        <a:buChar char="•"/>
                      </a:pPr>
                      <a:r>
                        <a:rPr lang="fr-FR" sz="1400" b="0" baseline="0" dirty="0" smtClean="0"/>
                        <a:t>Dispositions particulières liées aux Comptes Courants d’Associés</a:t>
                      </a:r>
                      <a:endParaRPr lang="fr-FR" sz="1400" b="0" dirty="0" smtClean="0"/>
                    </a:p>
                  </a:txBody>
                  <a:tcPr marT="0" marB="0"/>
                </a:tc>
                <a:tc>
                  <a:txBody>
                    <a:bodyPr/>
                    <a:lstStyle/>
                    <a:p>
                      <a:pPr marL="285750" indent="-285750">
                        <a:buFont typeface="Arial"/>
                        <a:buChar char="•"/>
                      </a:pPr>
                      <a:r>
                        <a:rPr lang="fr-FR" sz="1400" dirty="0" smtClean="0"/>
                        <a:t>Contrats de</a:t>
                      </a:r>
                      <a:r>
                        <a:rPr lang="fr-FR" sz="1400" baseline="0" dirty="0" smtClean="0"/>
                        <a:t> Crédit-Bail</a:t>
                      </a:r>
                    </a:p>
                    <a:p>
                      <a:pPr marL="285750" indent="-285750">
                        <a:buFont typeface="Arial"/>
                        <a:buChar char="•"/>
                      </a:pPr>
                      <a:r>
                        <a:rPr lang="fr-FR" sz="1400" baseline="0" dirty="0" smtClean="0"/>
                        <a:t>Contrats de locations</a:t>
                      </a:r>
                    </a:p>
                    <a:p>
                      <a:pPr marL="285750" indent="-285750">
                        <a:buFont typeface="Arial"/>
                        <a:buChar char="•"/>
                      </a:pPr>
                      <a:r>
                        <a:rPr lang="fr-FR" sz="1400" baseline="0" dirty="0" smtClean="0"/>
                        <a:t>Conditions de rémunération du personnel et charges sociales, par catégorie de salariés</a:t>
                      </a:r>
                      <a:endParaRPr lang="fr-FR" sz="1400" dirty="0" smtClean="0"/>
                    </a:p>
                    <a:p>
                      <a:pPr marL="285750" indent="-285750">
                        <a:buFont typeface="Arial"/>
                        <a:buChar char="•"/>
                      </a:pPr>
                      <a:r>
                        <a:rPr lang="fr-FR" sz="1400" b="0" dirty="0" smtClean="0"/>
                        <a:t>Tableaux</a:t>
                      </a:r>
                      <a:r>
                        <a:rPr lang="fr-FR" sz="1400" b="0" baseline="0" dirty="0" smtClean="0"/>
                        <a:t> d’amortissements des emprunts (intérêts)</a:t>
                      </a:r>
                    </a:p>
                  </a:txBody>
                  <a:tcPr marT="0" marB="0"/>
                </a:tc>
              </a:tr>
              <a:tr h="251460">
                <a:tc>
                  <a:txBody>
                    <a:bodyPr/>
                    <a:lstStyle/>
                    <a:p>
                      <a:pPr algn="l"/>
                      <a:r>
                        <a:rPr lang="fr-FR" sz="1400" dirty="0" smtClean="0"/>
                        <a:t>Tâches à réaliser liées à l’évolution de la structure existante</a:t>
                      </a:r>
                      <a:endParaRPr lang="fr-FR" sz="1400" dirty="0"/>
                    </a:p>
                  </a:txBody>
                  <a:tcPr marT="0" marB="0"/>
                </a:tc>
                <a:tc>
                  <a:txBody>
                    <a:bodyPr/>
                    <a:lstStyle/>
                    <a:p>
                      <a:pPr marL="285750" indent="-285750">
                        <a:buFont typeface="Arial"/>
                        <a:buChar char="•"/>
                      </a:pPr>
                      <a:r>
                        <a:rPr lang="fr-FR" sz="1400" dirty="0" smtClean="0"/>
                        <a:t>Chiffrer l’évolution naturelle des postes de bilan</a:t>
                      </a:r>
                    </a:p>
                    <a:p>
                      <a:pPr marL="742950" lvl="1" indent="-285750">
                        <a:buFont typeface="Wingdings" charset="2"/>
                        <a:buChar char="ü"/>
                      </a:pPr>
                      <a:r>
                        <a:rPr lang="fr-FR" sz="1200" dirty="0" smtClean="0"/>
                        <a:t>Amortissements et Provisions</a:t>
                      </a:r>
                    </a:p>
                    <a:p>
                      <a:pPr marL="742950" lvl="1" indent="-285750">
                        <a:buFont typeface="Wingdings" charset="2"/>
                        <a:buChar char="ü"/>
                      </a:pPr>
                      <a:r>
                        <a:rPr lang="fr-FR" sz="1200" dirty="0" smtClean="0"/>
                        <a:t>Remboursement </a:t>
                      </a:r>
                      <a:r>
                        <a:rPr lang="fr-FR" sz="1200" dirty="0" smtClean="0"/>
                        <a:t>des emprunts</a:t>
                      </a:r>
                    </a:p>
                    <a:p>
                      <a:pPr marL="742950" lvl="1" indent="-285750">
                        <a:buFont typeface="Wingdings" charset="2"/>
                        <a:buChar char="ü"/>
                      </a:pPr>
                      <a:r>
                        <a:rPr lang="fr-FR" sz="1200" dirty="0" smtClean="0"/>
                        <a:t>Variation des Comptes Courants d’Associés</a:t>
                      </a:r>
                    </a:p>
                    <a:p>
                      <a:pPr marL="742950" lvl="1" indent="-285750">
                        <a:buFont typeface="Wingdings" charset="2"/>
                        <a:buChar char="ü"/>
                      </a:pPr>
                      <a:r>
                        <a:rPr lang="fr-FR" sz="1200" dirty="0" smtClean="0"/>
                        <a:t>Variation du BFRE</a:t>
                      </a:r>
                      <a:endParaRPr lang="fr-FR" sz="1200" dirty="0"/>
                    </a:p>
                  </a:txBody>
                  <a:tcPr marT="0" marB="0"/>
                </a:tc>
                <a:tc>
                  <a:txBody>
                    <a:bodyPr/>
                    <a:lstStyle/>
                    <a:p>
                      <a:pPr marL="0" indent="0">
                        <a:buFontTx/>
                        <a:buNone/>
                      </a:pPr>
                      <a:r>
                        <a:rPr lang="fr-FR" sz="1400" u="sng" dirty="0" smtClean="0"/>
                        <a:t>Définir</a:t>
                      </a:r>
                      <a:r>
                        <a:rPr lang="fr-FR" sz="1400" dirty="0" smtClean="0"/>
                        <a:t> :</a:t>
                      </a:r>
                    </a:p>
                    <a:p>
                      <a:pPr marL="285750" indent="-285750">
                        <a:buFont typeface="Arial"/>
                        <a:buChar char="•"/>
                      </a:pPr>
                      <a:r>
                        <a:rPr lang="fr-FR" sz="1400" dirty="0" smtClean="0"/>
                        <a:t>La</a:t>
                      </a:r>
                      <a:r>
                        <a:rPr lang="fr-FR" sz="1400" baseline="0" dirty="0" smtClean="0"/>
                        <a:t> variation du chiffre d’affaires</a:t>
                      </a:r>
                      <a:endParaRPr lang="fr-FR" sz="1400" dirty="0" smtClean="0"/>
                    </a:p>
                    <a:p>
                      <a:pPr marL="285750" indent="-285750">
                        <a:buFont typeface="Arial"/>
                        <a:buChar char="•"/>
                      </a:pPr>
                      <a:r>
                        <a:rPr lang="fr-FR" sz="1400" dirty="0" smtClean="0"/>
                        <a:t>L’évolution des</a:t>
                      </a:r>
                      <a:r>
                        <a:rPr lang="fr-FR" sz="1400" baseline="0" dirty="0" smtClean="0"/>
                        <a:t> taux de consommations</a:t>
                      </a:r>
                    </a:p>
                    <a:p>
                      <a:pPr marL="285750" indent="-285750">
                        <a:buFont typeface="Arial"/>
                        <a:buChar char="•"/>
                      </a:pPr>
                      <a:r>
                        <a:rPr lang="fr-FR" sz="1400" baseline="0" dirty="0" smtClean="0"/>
                        <a:t>la hausse des postes de charges fixes</a:t>
                      </a:r>
                    </a:p>
                    <a:p>
                      <a:pPr marL="285750" indent="-285750">
                        <a:buFont typeface="Arial"/>
                        <a:buChar char="•"/>
                      </a:pPr>
                      <a:r>
                        <a:rPr lang="fr-FR" sz="1400" baseline="0" dirty="0" smtClean="0"/>
                        <a:t>L’évolution des frais de personnel fixes</a:t>
                      </a:r>
                      <a:endParaRPr lang="fr-FR" sz="1400" dirty="0"/>
                    </a:p>
                  </a:txBody>
                  <a:tcPr marT="0" marB="0"/>
                </a:tc>
              </a:tr>
              <a:tr h="302260">
                <a:tc>
                  <a:txBody>
                    <a:bodyPr/>
                    <a:lstStyle/>
                    <a:p>
                      <a:pPr algn="l"/>
                      <a:r>
                        <a:rPr lang="fr-FR" sz="1400" dirty="0" smtClean="0"/>
                        <a:t>Tâches à réaliser liées aux projets de développement dans le cadre du B.P</a:t>
                      </a:r>
                      <a:endParaRPr lang="fr-FR" sz="1400" dirty="0"/>
                    </a:p>
                  </a:txBody>
                  <a:tcPr marT="0" marB="0"/>
                </a:tc>
                <a:tc>
                  <a:txBody>
                    <a:bodyPr/>
                    <a:lstStyle/>
                    <a:p>
                      <a:pPr marL="285750" indent="-285750">
                        <a:buFont typeface="Arial"/>
                        <a:buChar char="•"/>
                      </a:pPr>
                      <a:r>
                        <a:rPr lang="fr-FR" sz="1400" dirty="0" smtClean="0"/>
                        <a:t>Chiffrer, dater les nouveaux investissements immatériels et matériels</a:t>
                      </a:r>
                    </a:p>
                    <a:p>
                      <a:pPr marL="285750" indent="-285750">
                        <a:buFont typeface="Arial"/>
                        <a:buChar char="•"/>
                      </a:pPr>
                      <a:r>
                        <a:rPr lang="fr-FR" sz="1400" baseline="0" dirty="0" smtClean="0"/>
                        <a:t>Définir les moyens de financements à </a:t>
                      </a:r>
                      <a:r>
                        <a:rPr lang="fr-FR" sz="1400" baseline="0" dirty="0" smtClean="0"/>
                        <a:t>moyen et long termes</a:t>
                      </a:r>
                      <a:endParaRPr lang="fr-FR" sz="1400" baseline="0" dirty="0" smtClean="0"/>
                    </a:p>
                    <a:p>
                      <a:pPr marL="285750" indent="-285750">
                        <a:buFont typeface="Arial"/>
                        <a:buChar char="•"/>
                      </a:pPr>
                      <a:r>
                        <a:rPr lang="fr-FR" sz="1400" baseline="0" dirty="0" smtClean="0"/>
                        <a:t>Etudier les subventions d’investissements possibles</a:t>
                      </a:r>
                    </a:p>
                  </a:txBody>
                  <a:tcPr marT="0" marB="0"/>
                </a:tc>
                <a:tc>
                  <a:txBody>
                    <a:bodyPr/>
                    <a:lstStyle/>
                    <a:p>
                      <a:pPr marL="0" indent="0">
                        <a:buFontTx/>
                        <a:buNone/>
                      </a:pPr>
                      <a:r>
                        <a:rPr lang="fr-FR" sz="1400" u="sng" dirty="0" smtClean="0"/>
                        <a:t>Définir</a:t>
                      </a:r>
                      <a:r>
                        <a:rPr lang="fr-FR" sz="1400" dirty="0" smtClean="0"/>
                        <a:t> :</a:t>
                      </a:r>
                    </a:p>
                    <a:p>
                      <a:pPr marL="285750" indent="-285750">
                        <a:buFont typeface="Arial"/>
                        <a:buChar char="•"/>
                      </a:pPr>
                      <a:r>
                        <a:rPr lang="fr-FR" sz="1400" dirty="0" smtClean="0"/>
                        <a:t>Le</a:t>
                      </a:r>
                      <a:r>
                        <a:rPr lang="fr-FR" sz="1400" baseline="0" dirty="0" smtClean="0"/>
                        <a:t> montant du CA lié aux nouveaux produits</a:t>
                      </a:r>
                      <a:endParaRPr lang="fr-FR" sz="1400" dirty="0" smtClean="0"/>
                    </a:p>
                    <a:p>
                      <a:pPr marL="285750" indent="-285750">
                        <a:buFont typeface="Arial"/>
                        <a:buChar char="•"/>
                      </a:pPr>
                      <a:r>
                        <a:rPr lang="fr-FR" sz="1400" dirty="0" smtClean="0"/>
                        <a:t>Les</a:t>
                      </a:r>
                      <a:r>
                        <a:rPr lang="fr-FR" sz="1400" baseline="0" dirty="0" smtClean="0"/>
                        <a:t> taux de consommations</a:t>
                      </a:r>
                    </a:p>
                    <a:p>
                      <a:pPr marL="285750" indent="-285750">
                        <a:buFont typeface="Arial"/>
                        <a:buChar char="•"/>
                      </a:pPr>
                      <a:r>
                        <a:rPr lang="fr-FR" sz="1400" baseline="0" dirty="0" smtClean="0"/>
                        <a:t>la hausse des postes charges fixes</a:t>
                      </a:r>
                    </a:p>
                    <a:p>
                      <a:pPr marL="285750" indent="-285750">
                        <a:buFont typeface="Arial"/>
                        <a:buChar char="•"/>
                      </a:pPr>
                      <a:r>
                        <a:rPr lang="fr-FR" sz="1400" baseline="0" dirty="0" smtClean="0"/>
                        <a:t>Les éventuelles nouvelles charges en termes et frais de personnel (Variables et fixes).</a:t>
                      </a:r>
                      <a:endParaRPr lang="fr-FR" sz="1400" dirty="0"/>
                    </a:p>
                  </a:txBody>
                  <a:tcPr marT="0" marB="0"/>
                </a:tc>
              </a:tr>
              <a:tr h="256540">
                <a:tc>
                  <a:txBody>
                    <a:bodyPr/>
                    <a:lstStyle/>
                    <a:p>
                      <a:pPr algn="l"/>
                      <a:endParaRPr lang="fr-FR" sz="1400" dirty="0"/>
                    </a:p>
                  </a:txBody>
                  <a:tcPr marT="0" marB="0"/>
                </a:tc>
                <a:tc>
                  <a:txBody>
                    <a:bodyPr/>
                    <a:lstStyle/>
                    <a:p>
                      <a:endParaRPr lang="fr-FR" sz="1400" dirty="0"/>
                    </a:p>
                  </a:txBody>
                  <a:tcPr marT="0" marB="0"/>
                </a:tc>
                <a:tc>
                  <a:txBody>
                    <a:bodyPr/>
                    <a:lstStyle/>
                    <a:p>
                      <a:endParaRPr lang="fr-FR" sz="1400" dirty="0"/>
                    </a:p>
                  </a:txBody>
                  <a:tcPr marT="0" marB="0"/>
                </a:tc>
              </a:tr>
            </a:tbl>
          </a:graphicData>
        </a:graphic>
      </p:graphicFrame>
      <p:sp>
        <p:nvSpPr>
          <p:cNvPr id="6" name="ZoneTexte 5"/>
          <p:cNvSpPr txBox="1"/>
          <p:nvPr/>
        </p:nvSpPr>
        <p:spPr>
          <a:xfrm>
            <a:off x="294787" y="2374900"/>
            <a:ext cx="553998" cy="4184926"/>
          </a:xfrm>
          <a:prstGeom prst="rect">
            <a:avLst/>
          </a:prstGeom>
          <a:solidFill>
            <a:schemeClr val="bg1"/>
          </a:solidFill>
        </p:spPr>
        <p:txBody>
          <a:bodyPr vert="vert270" wrap="square" rtlCol="0">
            <a:spAutoFit/>
          </a:bodyPr>
          <a:lstStyle/>
          <a:p>
            <a:r>
              <a:rPr lang="fr-FR" sz="2400" b="1" u="sng" dirty="0" smtClean="0">
                <a:solidFill>
                  <a:schemeClr val="bg1">
                    <a:lumMod val="65000"/>
                  </a:schemeClr>
                </a:solidFill>
              </a:rPr>
              <a:t>Etape</a:t>
            </a:r>
            <a:r>
              <a:rPr lang="fr-FR" sz="2400" dirty="0" smtClean="0">
                <a:solidFill>
                  <a:schemeClr val="bg1">
                    <a:lumMod val="65000"/>
                  </a:schemeClr>
                </a:solidFill>
              </a:rPr>
              <a:t> : </a:t>
            </a:r>
            <a:r>
              <a:rPr lang="fr-FR" sz="2400" b="1" dirty="0" smtClean="0">
                <a:solidFill>
                  <a:schemeClr val="bg1">
                    <a:lumMod val="65000"/>
                  </a:schemeClr>
                </a:solidFill>
              </a:rPr>
              <a:t>Méthodologie financière</a:t>
            </a:r>
            <a:endParaRPr lang="fr-FR" sz="2400" b="1" dirty="0">
              <a:solidFill>
                <a:schemeClr val="bg1">
                  <a:lumMod val="65000"/>
                </a:schemeClr>
              </a:solidFill>
            </a:endParaRPr>
          </a:p>
        </p:txBody>
      </p:sp>
    </p:spTree>
    <p:extLst>
      <p:ext uri="{BB962C8B-B14F-4D97-AF65-F5344CB8AC3E}">
        <p14:creationId xmlns:p14="http://schemas.microsoft.com/office/powerpoint/2010/main" val="42733262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pic>
        <p:nvPicPr>
          <p:cNvPr id="17" name="Image 16"/>
          <p:cNvPicPr/>
          <p:nvPr/>
        </p:nvPicPr>
        <p:blipFill>
          <a:blip r:embed="rId3">
            <a:extLst>
              <a:ext uri="{28A0092B-C50C-407E-A947-70E740481C1C}">
                <a14:useLocalDpi xmlns:a14="http://schemas.microsoft.com/office/drawing/2010/main" val="0"/>
              </a:ext>
            </a:extLst>
          </a:blip>
          <a:srcRect/>
          <a:stretch>
            <a:fillRect/>
          </a:stretch>
        </p:blipFill>
        <p:spPr bwMode="auto">
          <a:xfrm>
            <a:off x="8613649" y="409222"/>
            <a:ext cx="454342" cy="366889"/>
          </a:xfrm>
          <a:prstGeom prst="rect">
            <a:avLst/>
          </a:prstGeom>
          <a:noFill/>
          <a:ln>
            <a:noFill/>
          </a:ln>
        </p:spPr>
      </p:pic>
      <p:sp>
        <p:nvSpPr>
          <p:cNvPr id="11" name="Titre 1"/>
          <p:cNvSpPr>
            <a:spLocks noGrp="1"/>
          </p:cNvSpPr>
          <p:nvPr>
            <p:ph type="title"/>
          </p:nvPr>
        </p:nvSpPr>
        <p:spPr>
          <a:xfrm>
            <a:off x="1435608" y="82926"/>
            <a:ext cx="7498080" cy="899570"/>
          </a:xfrm>
        </p:spPr>
        <p:txBody>
          <a:bodyPr>
            <a:normAutofit fontScale="90000"/>
          </a:bodyPr>
          <a:lstStyle/>
          <a:p>
            <a:r>
              <a:rPr lang="fr-FR" dirty="0"/>
              <a:t>Le Business Plan FINANCIER</a:t>
            </a:r>
            <a:r>
              <a:rPr lang="fr-FR" dirty="0" smtClean="0"/>
              <a:t/>
            </a:r>
            <a:br>
              <a:rPr lang="fr-FR" dirty="0" smtClean="0"/>
            </a:br>
            <a:r>
              <a:rPr lang="fr-FR" sz="2400" u="sng" dirty="0"/>
              <a:t>L’outil de </a:t>
            </a:r>
            <a:r>
              <a:rPr lang="fr-FR" sz="2400" u="sng" dirty="0" smtClean="0"/>
              <a:t>Calcul</a:t>
            </a:r>
            <a:endParaRPr lang="fr-FR" dirty="0"/>
          </a:p>
        </p:txBody>
      </p:sp>
      <p:graphicFrame>
        <p:nvGraphicFramePr>
          <p:cNvPr id="30" name="Tableau 29"/>
          <p:cNvGraphicFramePr>
            <a:graphicFrameLocks noGrp="1"/>
          </p:cNvGraphicFramePr>
          <p:nvPr>
            <p:extLst>
              <p:ext uri="{D42A27DB-BD31-4B8C-83A1-F6EECF244321}">
                <p14:modId xmlns:p14="http://schemas.microsoft.com/office/powerpoint/2010/main" val="2802094847"/>
              </p:ext>
            </p:extLst>
          </p:nvPr>
        </p:nvGraphicFramePr>
        <p:xfrm>
          <a:off x="1138665" y="1180412"/>
          <a:ext cx="7929325" cy="5455920"/>
        </p:xfrm>
        <a:graphic>
          <a:graphicData uri="http://schemas.openxmlformats.org/drawingml/2006/table">
            <a:tbl>
              <a:tblPr firstRow="1" bandRow="1">
                <a:tableStyleId>{85BE263C-DBD7-4A20-BB59-AAB30ACAA65A}</a:tableStyleId>
              </a:tblPr>
              <a:tblGrid>
                <a:gridCol w="1226715"/>
                <a:gridCol w="3309202"/>
                <a:gridCol w="3393408"/>
              </a:tblGrid>
              <a:tr h="292100">
                <a:tc>
                  <a:txBody>
                    <a:bodyPr/>
                    <a:lstStyle/>
                    <a:p>
                      <a:r>
                        <a:rPr lang="fr-FR" sz="1600" dirty="0" smtClean="0"/>
                        <a:t>Onglets</a:t>
                      </a:r>
                      <a:endParaRPr lang="fr-FR" sz="1600" dirty="0"/>
                    </a:p>
                  </a:txBody>
                  <a:tcPr/>
                </a:tc>
                <a:tc>
                  <a:txBody>
                    <a:bodyPr/>
                    <a:lstStyle/>
                    <a:p>
                      <a:r>
                        <a:rPr lang="fr-FR" sz="1600" dirty="0" smtClean="0"/>
                        <a:t>Description</a:t>
                      </a:r>
                      <a:endParaRPr lang="fr-FR" sz="1600" dirty="0"/>
                    </a:p>
                  </a:txBody>
                  <a:tcPr/>
                </a:tc>
                <a:tc>
                  <a:txBody>
                    <a:bodyPr/>
                    <a:lstStyle/>
                    <a:p>
                      <a:r>
                        <a:rPr lang="fr-FR" sz="1600" dirty="0" smtClean="0"/>
                        <a:t>Commentaires</a:t>
                      </a:r>
                      <a:endParaRPr lang="fr-FR" sz="1600" dirty="0"/>
                    </a:p>
                  </a:txBody>
                  <a:tcPr/>
                </a:tc>
              </a:tr>
              <a:tr h="251460">
                <a:tc>
                  <a:txBody>
                    <a:bodyPr/>
                    <a:lstStyle/>
                    <a:p>
                      <a:pPr algn="l"/>
                      <a:r>
                        <a:rPr lang="fr-FR" sz="1400" b="0" dirty="0" smtClean="0"/>
                        <a:t>Balance n-1</a:t>
                      </a:r>
                      <a:endParaRPr lang="fr-FR" sz="1400" b="0" dirty="0"/>
                    </a:p>
                  </a:txBody>
                  <a:tcPr marT="0" marB="0"/>
                </a:tc>
                <a:tc>
                  <a:txBody>
                    <a:bodyPr/>
                    <a:lstStyle/>
                    <a:p>
                      <a:pPr marL="285750" indent="-285750">
                        <a:buFont typeface="Arial"/>
                        <a:buChar char="•"/>
                      </a:pPr>
                      <a:r>
                        <a:rPr lang="fr-FR" sz="1400" b="0" dirty="0" smtClean="0"/>
                        <a:t>Importer</a:t>
                      </a:r>
                      <a:r>
                        <a:rPr lang="fr-FR" sz="1400" b="0" baseline="0" dirty="0" smtClean="0"/>
                        <a:t> la « Balance Générale »</a:t>
                      </a:r>
                    </a:p>
                    <a:p>
                      <a:pPr marL="285750" indent="-285750">
                        <a:buFont typeface="Arial"/>
                        <a:buChar char="•"/>
                      </a:pPr>
                      <a:r>
                        <a:rPr lang="fr-FR" sz="1400" b="0" baseline="0" dirty="0" smtClean="0"/>
                        <a:t>Codifier les comptes</a:t>
                      </a:r>
                    </a:p>
                    <a:p>
                      <a:pPr marL="285750" indent="-285750">
                        <a:buFont typeface="Arial"/>
                        <a:buChar char="•"/>
                      </a:pPr>
                      <a:r>
                        <a:rPr lang="fr-FR" sz="1400" b="0" baseline="0" dirty="0" smtClean="0"/>
                        <a:t>Compléter une liste de données à partir des 2 dernières liasses fiscales et certaines informations </a:t>
                      </a:r>
                      <a:r>
                        <a:rPr lang="fr-FR" sz="1400" b="0" baseline="0" dirty="0" err="1" smtClean="0"/>
                        <a:t>extra-comptables</a:t>
                      </a:r>
                      <a:endParaRPr lang="fr-FR" sz="1400" b="0" baseline="0" dirty="0" smtClean="0"/>
                    </a:p>
                  </a:txBody>
                  <a:tcPr marT="0" marB="0"/>
                </a:tc>
                <a:tc>
                  <a:txBody>
                    <a:bodyPr/>
                    <a:lstStyle/>
                    <a:p>
                      <a:pPr marL="285750" indent="-285750">
                        <a:buFont typeface="Arial"/>
                        <a:buChar char="•"/>
                      </a:pPr>
                      <a:r>
                        <a:rPr lang="fr-FR" sz="1400" b="0" dirty="0" smtClean="0"/>
                        <a:t>Cet onglet est la base du « Référentiel ». Il permet l’intégration des données comptables pour les exercices n-1 et n-2</a:t>
                      </a:r>
                      <a:endParaRPr lang="fr-FR" sz="1400" b="0" dirty="0"/>
                    </a:p>
                  </a:txBody>
                  <a:tcPr marT="0" marB="0"/>
                </a:tc>
              </a:tr>
              <a:tr h="251460">
                <a:tc>
                  <a:txBody>
                    <a:bodyPr/>
                    <a:lstStyle/>
                    <a:p>
                      <a:pPr algn="l"/>
                      <a:r>
                        <a:rPr lang="fr-FR" sz="1400" dirty="0" smtClean="0"/>
                        <a:t>Données</a:t>
                      </a:r>
                      <a:r>
                        <a:rPr lang="fr-FR" sz="1400" baseline="0" dirty="0" smtClean="0"/>
                        <a:t> de base</a:t>
                      </a:r>
                      <a:endParaRPr lang="fr-FR" sz="1400" dirty="0"/>
                    </a:p>
                  </a:txBody>
                  <a:tcPr marT="0" marB="0"/>
                </a:tc>
                <a:tc>
                  <a:txBody>
                    <a:bodyPr/>
                    <a:lstStyle/>
                    <a:p>
                      <a:pPr marL="285750" indent="-285750">
                        <a:buFont typeface="Arial"/>
                        <a:buChar char="•"/>
                      </a:pPr>
                      <a:r>
                        <a:rPr lang="fr-FR" sz="1400" u="sng" dirty="0" smtClean="0"/>
                        <a:t>Partie A </a:t>
                      </a:r>
                      <a:r>
                        <a:rPr lang="fr-FR" sz="1400" dirty="0" smtClean="0"/>
                        <a:t>: L’exploitation</a:t>
                      </a:r>
                    </a:p>
                    <a:p>
                      <a:pPr marL="285750" indent="-285750">
                        <a:buFont typeface="Arial"/>
                        <a:buChar char="•"/>
                      </a:pPr>
                      <a:endParaRPr lang="fr-FR" sz="1400" u="sng" dirty="0" smtClean="0"/>
                    </a:p>
                    <a:p>
                      <a:pPr marL="285750" indent="-285750">
                        <a:buFont typeface="Arial"/>
                        <a:buChar char="•"/>
                      </a:pPr>
                      <a:r>
                        <a:rPr lang="fr-FR" sz="1400" u="sng" dirty="0" smtClean="0"/>
                        <a:t>Partie B </a:t>
                      </a:r>
                      <a:r>
                        <a:rPr lang="fr-FR" sz="1400" dirty="0" smtClean="0"/>
                        <a:t>: Le Bilan Economique</a:t>
                      </a:r>
                    </a:p>
                    <a:p>
                      <a:pPr marL="285750" indent="-285750">
                        <a:buFont typeface="Arial"/>
                        <a:buChar char="•"/>
                      </a:pPr>
                      <a:endParaRPr lang="fr-FR" sz="1400" u="sng" dirty="0" smtClean="0"/>
                    </a:p>
                    <a:p>
                      <a:pPr marL="285750" indent="-285750">
                        <a:buFont typeface="Arial"/>
                        <a:buChar char="•"/>
                      </a:pPr>
                      <a:r>
                        <a:rPr lang="fr-FR" sz="1400" u="sng" dirty="0" smtClean="0"/>
                        <a:t>Partie</a:t>
                      </a:r>
                      <a:r>
                        <a:rPr lang="fr-FR" sz="1400" u="sng" baseline="0" dirty="0" smtClean="0"/>
                        <a:t> C </a:t>
                      </a:r>
                      <a:r>
                        <a:rPr lang="fr-FR" sz="1400" baseline="0" dirty="0" smtClean="0"/>
                        <a:t>: Données relatives aux postes de bilan</a:t>
                      </a:r>
                      <a:endParaRPr lang="fr-FR" sz="1400" dirty="0"/>
                    </a:p>
                  </a:txBody>
                  <a:tcPr marT="0" marB="0"/>
                </a:tc>
                <a:tc>
                  <a:txBody>
                    <a:bodyPr/>
                    <a:lstStyle/>
                    <a:p>
                      <a:pPr marL="285750" indent="-285750">
                        <a:buFont typeface="Arial"/>
                        <a:buChar char="•"/>
                      </a:pPr>
                      <a:r>
                        <a:rPr lang="fr-FR" sz="1400" dirty="0" smtClean="0"/>
                        <a:t>Mise à jour du référentiel n-1 (auto)</a:t>
                      </a:r>
                      <a:r>
                        <a:rPr lang="fr-FR" sz="1400" baseline="0" dirty="0" smtClean="0"/>
                        <a:t> et saisie des données prévisionnelles</a:t>
                      </a:r>
                    </a:p>
                    <a:p>
                      <a:pPr marL="285750" indent="-285750">
                        <a:buFont typeface="Arial"/>
                        <a:buChar char="•"/>
                      </a:pPr>
                      <a:r>
                        <a:rPr lang="fr-FR" sz="1400" baseline="0" dirty="0" smtClean="0"/>
                        <a:t>Mise à jour des postes du Bilan Economique n-1 (auto)</a:t>
                      </a:r>
                    </a:p>
                    <a:p>
                      <a:pPr marL="285750" indent="-285750">
                        <a:buFont typeface="Arial"/>
                        <a:buChar char="•"/>
                      </a:pPr>
                      <a:r>
                        <a:rPr lang="fr-FR" sz="1400" baseline="0" dirty="0" smtClean="0"/>
                        <a:t>Saisie des amortissements, provisions, reports (-), emprunts, C. Bail anciens.</a:t>
                      </a:r>
                    </a:p>
                    <a:p>
                      <a:pPr marL="285750" indent="-285750">
                        <a:buFont typeface="Arial"/>
                        <a:buChar char="•"/>
                      </a:pPr>
                      <a:r>
                        <a:rPr lang="fr-FR" sz="1400" baseline="0" dirty="0" smtClean="0"/>
                        <a:t>Saisie des acquisitions </a:t>
                      </a:r>
                      <a:r>
                        <a:rPr lang="fr-FR" sz="1400" baseline="0" dirty="0" smtClean="0"/>
                        <a:t>d’</a:t>
                      </a:r>
                      <a:r>
                        <a:rPr lang="fr-FR" sz="1400" baseline="0" dirty="0" err="1" smtClean="0"/>
                        <a:t>immos</a:t>
                      </a:r>
                      <a:r>
                        <a:rPr lang="fr-FR" sz="1400" baseline="0" dirty="0" smtClean="0"/>
                        <a:t>  </a:t>
                      </a:r>
                      <a:r>
                        <a:rPr lang="fr-FR" sz="1400" baseline="0" dirty="0" smtClean="0"/>
                        <a:t>et nouveaux emprunts (N à n+2)</a:t>
                      </a:r>
                    </a:p>
                  </a:txBody>
                  <a:tcPr marT="0" marB="0"/>
                </a:tc>
              </a:tr>
              <a:tr h="194862">
                <a:tc>
                  <a:txBody>
                    <a:bodyPr/>
                    <a:lstStyle/>
                    <a:p>
                      <a:pPr algn="l"/>
                      <a:r>
                        <a:rPr lang="fr-FR" sz="1400" dirty="0" smtClean="0"/>
                        <a:t>CdR + Tab Flux</a:t>
                      </a:r>
                      <a:endParaRPr lang="fr-FR" sz="1400" dirty="0"/>
                    </a:p>
                  </a:txBody>
                  <a:tcPr marT="0" marB="0"/>
                </a:tc>
                <a:tc>
                  <a:txBody>
                    <a:bodyPr/>
                    <a:lstStyle/>
                    <a:p>
                      <a:pPr marL="285750" indent="-285750">
                        <a:buFont typeface="Arial"/>
                        <a:buChar char="•"/>
                      </a:pPr>
                      <a:r>
                        <a:rPr lang="fr-FR" sz="1400" baseline="0" dirty="0" smtClean="0"/>
                        <a:t>Le tableau est alimenté automatiquement par les données de l’onglet « Données de base ».</a:t>
                      </a:r>
                    </a:p>
                  </a:txBody>
                  <a:tcPr marT="0" marB="0"/>
                </a:tc>
                <a:tc>
                  <a:txBody>
                    <a:bodyPr/>
                    <a:lstStyle/>
                    <a:p>
                      <a:pPr marL="285750" indent="-285750">
                        <a:buFont typeface="Arial"/>
                        <a:buChar char="•"/>
                      </a:pPr>
                      <a:r>
                        <a:rPr lang="fr-FR" sz="1400" dirty="0" smtClean="0"/>
                        <a:t>Les données de 4 exercices sont mises à jour automatiquement (n-1 à n+2)</a:t>
                      </a:r>
                      <a:endParaRPr lang="fr-FR" sz="1400" dirty="0"/>
                    </a:p>
                  </a:txBody>
                  <a:tcPr marT="0" marB="0"/>
                </a:tc>
              </a:tr>
              <a:tr h="256540">
                <a:tc>
                  <a:txBody>
                    <a:bodyPr/>
                    <a:lstStyle/>
                    <a:p>
                      <a:pPr algn="l"/>
                      <a:r>
                        <a:rPr lang="fr-FR" sz="1400" dirty="0" smtClean="0"/>
                        <a:t>Bilan Economique</a:t>
                      </a:r>
                      <a:endParaRPr lang="fr-FR" sz="1400" dirty="0"/>
                    </a:p>
                  </a:txBody>
                  <a:tcPr marT="0" marB="0"/>
                </a:tc>
                <a:tc>
                  <a:txBody>
                    <a:bodyPr/>
                    <a:lstStyle/>
                    <a:p>
                      <a:pPr marL="285750" marR="0" indent="-285750" algn="l" defTabSz="914400" rtl="0" eaLnBrk="1" fontAlgn="auto" latinLnBrk="0" hangingPunct="1">
                        <a:lnSpc>
                          <a:spcPct val="100000"/>
                        </a:lnSpc>
                        <a:spcBef>
                          <a:spcPts val="0"/>
                        </a:spcBef>
                        <a:spcAft>
                          <a:spcPts val="0"/>
                        </a:spcAft>
                        <a:buClrTx/>
                        <a:buSzTx/>
                        <a:buFont typeface="Arial"/>
                        <a:buChar char="•"/>
                        <a:tabLst/>
                        <a:defRPr/>
                      </a:pPr>
                      <a:r>
                        <a:rPr lang="fr-FR" sz="1400" baseline="0" dirty="0" smtClean="0"/>
                        <a:t>Le tableau est alimenté automatiquement par les données de l’onglet « Données de base ».</a:t>
                      </a:r>
                    </a:p>
                  </a:txBody>
                  <a:tcPr marT="0" marB="0"/>
                </a:tc>
                <a:tc>
                  <a:txBody>
                    <a:bodyPr/>
                    <a:lstStyle/>
                    <a:p>
                      <a:pPr marL="285750" marR="0" indent="-285750" algn="l" defTabSz="914400" rtl="0" eaLnBrk="1" fontAlgn="auto" latinLnBrk="0" hangingPunct="1">
                        <a:lnSpc>
                          <a:spcPct val="100000"/>
                        </a:lnSpc>
                        <a:spcBef>
                          <a:spcPts val="0"/>
                        </a:spcBef>
                        <a:spcAft>
                          <a:spcPts val="0"/>
                        </a:spcAft>
                        <a:buClrTx/>
                        <a:buSzTx/>
                        <a:buFont typeface="Arial"/>
                        <a:buChar char="•"/>
                        <a:tabLst/>
                        <a:defRPr/>
                      </a:pPr>
                      <a:r>
                        <a:rPr lang="fr-FR" sz="1400" dirty="0" smtClean="0"/>
                        <a:t>Les données de 4 exercices sont mises à jour automatiquement (n-1 à n+2)</a:t>
                      </a:r>
                    </a:p>
                    <a:p>
                      <a:endParaRPr lang="fr-FR" sz="1400" dirty="0"/>
                    </a:p>
                  </a:txBody>
                  <a:tcPr marT="0" marB="0"/>
                </a:tc>
              </a:tr>
              <a:tr h="256540">
                <a:tc>
                  <a:txBody>
                    <a:bodyPr/>
                    <a:lstStyle/>
                    <a:p>
                      <a:pPr algn="l"/>
                      <a:r>
                        <a:rPr lang="fr-FR" sz="1400" dirty="0" smtClean="0"/>
                        <a:t>Calculs</a:t>
                      </a:r>
                      <a:endParaRPr lang="fr-FR" sz="1400" dirty="0"/>
                    </a:p>
                  </a:txBody>
                  <a:tcPr marT="0" marB="0"/>
                </a:tc>
                <a:tc>
                  <a:txBody>
                    <a:bodyPr/>
                    <a:lstStyle/>
                    <a:p>
                      <a:pPr marL="285750" indent="-285750">
                        <a:buFont typeface="Arial"/>
                        <a:buChar char="•"/>
                      </a:pPr>
                      <a:r>
                        <a:rPr lang="fr-FR" sz="1400" dirty="0" smtClean="0"/>
                        <a:t>Ce tableau permet de</a:t>
                      </a:r>
                      <a:r>
                        <a:rPr lang="fr-FR" sz="1400" baseline="0" dirty="0" smtClean="0"/>
                        <a:t> calculer les différents emprunts (6 par exercice), à partir des données saisies en partie © de l’onglet « Données de base ».</a:t>
                      </a:r>
                      <a:endParaRPr lang="fr-FR" sz="1400" dirty="0"/>
                    </a:p>
                  </a:txBody>
                  <a:tcPr marT="0" marB="0"/>
                </a:tc>
                <a:tc>
                  <a:txBody>
                    <a:bodyPr/>
                    <a:lstStyle/>
                    <a:p>
                      <a:pPr marL="285750" indent="-285750">
                        <a:buFont typeface="Arial"/>
                        <a:buChar char="•"/>
                      </a:pPr>
                      <a:endParaRPr lang="fr-FR" sz="1400" dirty="0"/>
                    </a:p>
                  </a:txBody>
                  <a:tcPr marT="0" marB="0"/>
                </a:tc>
              </a:tr>
            </a:tbl>
          </a:graphicData>
        </a:graphic>
      </p:graphicFrame>
      <p:sp>
        <p:nvSpPr>
          <p:cNvPr id="6" name="ZoneTexte 5"/>
          <p:cNvSpPr txBox="1"/>
          <p:nvPr/>
        </p:nvSpPr>
        <p:spPr>
          <a:xfrm>
            <a:off x="294787" y="2374900"/>
            <a:ext cx="553998" cy="4184926"/>
          </a:xfrm>
          <a:prstGeom prst="rect">
            <a:avLst/>
          </a:prstGeom>
          <a:solidFill>
            <a:schemeClr val="bg1"/>
          </a:solidFill>
        </p:spPr>
        <p:txBody>
          <a:bodyPr vert="vert270" wrap="square" rtlCol="0">
            <a:spAutoFit/>
          </a:bodyPr>
          <a:lstStyle/>
          <a:p>
            <a:r>
              <a:rPr lang="fr-FR" sz="2400" b="1" u="sng" dirty="0" smtClean="0">
                <a:solidFill>
                  <a:schemeClr val="bg1">
                    <a:lumMod val="65000"/>
                  </a:schemeClr>
                </a:solidFill>
              </a:rPr>
              <a:t>Etape</a:t>
            </a:r>
            <a:r>
              <a:rPr lang="fr-FR" sz="2400" dirty="0" smtClean="0">
                <a:solidFill>
                  <a:schemeClr val="bg1">
                    <a:lumMod val="65000"/>
                  </a:schemeClr>
                </a:solidFill>
              </a:rPr>
              <a:t> : </a:t>
            </a:r>
            <a:r>
              <a:rPr lang="fr-FR" sz="2400" b="1" dirty="0" smtClean="0">
                <a:solidFill>
                  <a:schemeClr val="bg1">
                    <a:lumMod val="65000"/>
                  </a:schemeClr>
                </a:solidFill>
              </a:rPr>
              <a:t>Méthodologie financière</a:t>
            </a:r>
            <a:endParaRPr lang="fr-FR" sz="2400" b="1" dirty="0">
              <a:solidFill>
                <a:schemeClr val="bg1">
                  <a:lumMod val="65000"/>
                </a:schemeClr>
              </a:solidFill>
            </a:endParaRPr>
          </a:p>
        </p:txBody>
      </p:sp>
    </p:spTree>
    <p:extLst>
      <p:ext uri="{BB962C8B-B14F-4D97-AF65-F5344CB8AC3E}">
        <p14:creationId xmlns:p14="http://schemas.microsoft.com/office/powerpoint/2010/main" val="58453890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8" name="ZoneTexte 7"/>
          <p:cNvSpPr txBox="1"/>
          <p:nvPr/>
        </p:nvSpPr>
        <p:spPr>
          <a:xfrm>
            <a:off x="294787" y="2385392"/>
            <a:ext cx="553998" cy="4015408"/>
          </a:xfrm>
          <a:prstGeom prst="rect">
            <a:avLst/>
          </a:prstGeom>
          <a:solidFill>
            <a:schemeClr val="bg1"/>
          </a:solidFill>
        </p:spPr>
        <p:txBody>
          <a:bodyPr vert="vert270" wrap="square" rtlCol="0">
            <a:spAutoFit/>
          </a:bodyPr>
          <a:lstStyle/>
          <a:p>
            <a:r>
              <a:rPr lang="fr-FR" sz="2400" b="1" u="sng" dirty="0" smtClean="0">
                <a:solidFill>
                  <a:schemeClr val="bg1">
                    <a:lumMod val="65000"/>
                  </a:schemeClr>
                </a:solidFill>
              </a:rPr>
              <a:t>Etape</a:t>
            </a:r>
            <a:r>
              <a:rPr lang="fr-FR" sz="2400" dirty="0" smtClean="0">
                <a:solidFill>
                  <a:schemeClr val="bg1">
                    <a:lumMod val="65000"/>
                  </a:schemeClr>
                </a:solidFill>
              </a:rPr>
              <a:t> : </a:t>
            </a:r>
            <a:r>
              <a:rPr lang="fr-FR" sz="2400" b="1" dirty="0" smtClean="0">
                <a:solidFill>
                  <a:srgbClr val="FF0000"/>
                </a:solidFill>
              </a:rPr>
              <a:t>Présentation financière</a:t>
            </a:r>
            <a:endParaRPr lang="fr-FR" sz="2400" b="1" dirty="0">
              <a:solidFill>
                <a:srgbClr val="FF0000"/>
              </a:solidFill>
            </a:endParaRPr>
          </a:p>
        </p:txBody>
      </p:sp>
      <p:sp>
        <p:nvSpPr>
          <p:cNvPr id="11" name="Titre 1"/>
          <p:cNvSpPr>
            <a:spLocks noGrp="1"/>
          </p:cNvSpPr>
          <p:nvPr>
            <p:ph type="title"/>
          </p:nvPr>
        </p:nvSpPr>
        <p:spPr>
          <a:xfrm>
            <a:off x="1435608" y="82926"/>
            <a:ext cx="7498080" cy="899570"/>
          </a:xfrm>
        </p:spPr>
        <p:txBody>
          <a:bodyPr>
            <a:normAutofit fontScale="90000"/>
          </a:bodyPr>
          <a:lstStyle/>
          <a:p>
            <a:r>
              <a:rPr lang="fr-FR" dirty="0"/>
              <a:t>Le Business Plan FINANCIER</a:t>
            </a:r>
            <a:r>
              <a:rPr lang="fr-FR" dirty="0" smtClean="0"/>
              <a:t/>
            </a:r>
            <a:br>
              <a:rPr lang="fr-FR" dirty="0" smtClean="0"/>
            </a:br>
            <a:r>
              <a:rPr lang="fr-FR" sz="2400" u="sng" dirty="0" smtClean="0"/>
              <a:t>Phase n° 3 </a:t>
            </a:r>
            <a:r>
              <a:rPr lang="fr-FR" sz="2400" dirty="0" smtClean="0"/>
              <a:t>: Analyser et présenter les résultats</a:t>
            </a:r>
            <a:endParaRPr lang="fr-FR" dirty="0"/>
          </a:p>
        </p:txBody>
      </p:sp>
      <p:graphicFrame>
        <p:nvGraphicFramePr>
          <p:cNvPr id="30" name="Tableau 29"/>
          <p:cNvGraphicFramePr>
            <a:graphicFrameLocks noGrp="1"/>
          </p:cNvGraphicFramePr>
          <p:nvPr>
            <p:extLst>
              <p:ext uri="{D42A27DB-BD31-4B8C-83A1-F6EECF244321}">
                <p14:modId xmlns:p14="http://schemas.microsoft.com/office/powerpoint/2010/main" val="1733058257"/>
              </p:ext>
            </p:extLst>
          </p:nvPr>
        </p:nvGraphicFramePr>
        <p:xfrm>
          <a:off x="1435608" y="2970630"/>
          <a:ext cx="7327392" cy="1648460"/>
        </p:xfrm>
        <a:graphic>
          <a:graphicData uri="http://schemas.openxmlformats.org/drawingml/2006/table">
            <a:tbl>
              <a:tblPr firstRow="1" bandRow="1">
                <a:tableStyleId>{85BE263C-DBD7-4A20-BB59-AAB30ACAA65A}</a:tableStyleId>
              </a:tblPr>
              <a:tblGrid>
                <a:gridCol w="985859"/>
                <a:gridCol w="3217333"/>
                <a:gridCol w="3124200"/>
              </a:tblGrid>
              <a:tr h="292100">
                <a:tc>
                  <a:txBody>
                    <a:bodyPr/>
                    <a:lstStyle/>
                    <a:p>
                      <a:endParaRPr lang="fr-FR" sz="1600" dirty="0"/>
                    </a:p>
                  </a:txBody>
                  <a:tcPr/>
                </a:tc>
                <a:tc>
                  <a:txBody>
                    <a:bodyPr/>
                    <a:lstStyle/>
                    <a:p>
                      <a:r>
                        <a:rPr lang="fr-FR" sz="1600" dirty="0" smtClean="0"/>
                        <a:t>Bilan Economique</a:t>
                      </a:r>
                      <a:endParaRPr lang="fr-FR" sz="1600" dirty="0"/>
                    </a:p>
                  </a:txBody>
                  <a:tcPr/>
                </a:tc>
                <a:tc>
                  <a:txBody>
                    <a:bodyPr/>
                    <a:lstStyle/>
                    <a:p>
                      <a:r>
                        <a:rPr lang="fr-FR" sz="1600" dirty="0" smtClean="0"/>
                        <a:t>Compte de Résultat</a:t>
                      </a:r>
                      <a:endParaRPr lang="fr-FR" sz="1600" dirty="0"/>
                    </a:p>
                  </a:txBody>
                  <a:tcPr/>
                </a:tc>
              </a:tr>
              <a:tr h="251460">
                <a:tc>
                  <a:txBody>
                    <a:bodyPr/>
                    <a:lstStyle/>
                    <a:p>
                      <a:pPr algn="l"/>
                      <a:endParaRPr lang="fr-FR" sz="1600" b="0" dirty="0"/>
                    </a:p>
                  </a:txBody>
                  <a:tcPr marT="0" marB="0"/>
                </a:tc>
                <a:tc>
                  <a:txBody>
                    <a:bodyPr/>
                    <a:lstStyle/>
                    <a:p>
                      <a:pPr marL="285750" indent="-285750">
                        <a:buFont typeface="Arial"/>
                        <a:buChar char="•"/>
                      </a:pPr>
                      <a:endParaRPr lang="fr-FR" sz="1600" b="0" dirty="0" smtClean="0"/>
                    </a:p>
                  </a:txBody>
                  <a:tcPr marT="0" marB="0"/>
                </a:tc>
                <a:tc>
                  <a:txBody>
                    <a:bodyPr/>
                    <a:lstStyle/>
                    <a:p>
                      <a:pPr marL="285750" indent="-285750">
                        <a:buFont typeface="Arial"/>
                        <a:buChar char="•"/>
                      </a:pPr>
                      <a:endParaRPr lang="fr-FR" sz="1600" b="0" dirty="0"/>
                    </a:p>
                  </a:txBody>
                  <a:tcPr marT="0" marB="0"/>
                </a:tc>
              </a:tr>
              <a:tr h="251460">
                <a:tc>
                  <a:txBody>
                    <a:bodyPr/>
                    <a:lstStyle/>
                    <a:p>
                      <a:pPr marL="0" indent="0" algn="ctr">
                        <a:buFont typeface="Wingdings" charset="2"/>
                        <a:buNone/>
                      </a:pPr>
                      <a:r>
                        <a:rPr lang="fr-FR" sz="1600" b="0" dirty="0" smtClean="0">
                          <a:solidFill>
                            <a:srgbClr val="FF0000"/>
                          </a:solidFill>
                          <a:latin typeface="Wingdings"/>
                        </a:rPr>
                        <a:t>r</a:t>
                      </a:r>
                      <a:endParaRPr lang="fr-FR" sz="1600" b="0" dirty="0">
                        <a:solidFill>
                          <a:srgbClr val="FF0000"/>
                        </a:solidFill>
                        <a:latin typeface="Wingdings"/>
                      </a:endParaRPr>
                    </a:p>
                  </a:txBody>
                  <a:tcPr marT="0" marB="0"/>
                </a:tc>
                <a:tc>
                  <a:txBody>
                    <a:bodyPr/>
                    <a:lstStyle/>
                    <a:p>
                      <a:pPr marL="285750" indent="-285750">
                        <a:buFont typeface="Arial"/>
                        <a:buChar char="•"/>
                      </a:pPr>
                      <a:r>
                        <a:rPr lang="fr-FR" sz="1600" b="0" dirty="0" smtClean="0"/>
                        <a:t>La politique d’investissement (2)</a:t>
                      </a:r>
                    </a:p>
                  </a:txBody>
                  <a:tcPr marT="0" marB="0"/>
                </a:tc>
                <a:tc>
                  <a:txBody>
                    <a:bodyPr/>
                    <a:lstStyle/>
                    <a:p>
                      <a:pPr marL="285750" indent="-285750">
                        <a:buFont typeface="Arial"/>
                        <a:buChar char="•"/>
                      </a:pPr>
                      <a:r>
                        <a:rPr lang="fr-FR" sz="1600" b="0" dirty="0" smtClean="0"/>
                        <a:t>La Génération de richesses (1)</a:t>
                      </a:r>
                      <a:endParaRPr lang="fr-FR" sz="1600" b="0" dirty="0"/>
                    </a:p>
                  </a:txBody>
                  <a:tcPr marT="0" marB="0"/>
                </a:tc>
              </a:tr>
              <a:tr h="2514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sz="1600" b="0" dirty="0" smtClean="0">
                          <a:solidFill>
                            <a:srgbClr val="FF0000"/>
                          </a:solidFill>
                          <a:latin typeface="Wingdings"/>
                        </a:rPr>
                        <a:t>r</a:t>
                      </a:r>
                    </a:p>
                  </a:txBody>
                  <a:tcPr marT="0" marB="0"/>
                </a:tc>
                <a:tc>
                  <a:txBody>
                    <a:bodyPr/>
                    <a:lstStyle/>
                    <a:p>
                      <a:pPr marL="285750" indent="-285750">
                        <a:buFont typeface="Arial"/>
                        <a:buChar char="•"/>
                      </a:pPr>
                      <a:r>
                        <a:rPr lang="fr-FR" sz="1600" dirty="0" smtClean="0"/>
                        <a:t>La politique de financement (3)</a:t>
                      </a:r>
                      <a:endParaRPr lang="fr-FR" sz="1600" dirty="0"/>
                    </a:p>
                  </a:txBody>
                  <a:tcPr marT="0" marB="0"/>
                </a:tc>
                <a:tc>
                  <a:txBody>
                    <a:bodyPr/>
                    <a:lstStyle/>
                    <a:p>
                      <a:pPr marL="285750" indent="-285750">
                        <a:buFont typeface="Arial"/>
                        <a:buChar char="•"/>
                      </a:pPr>
                      <a:endParaRPr lang="fr-FR" sz="1600" dirty="0"/>
                    </a:p>
                  </a:txBody>
                  <a:tcPr marT="0" marB="0"/>
                </a:tc>
              </a:tr>
              <a:tr h="3022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sz="1600" b="0" dirty="0" smtClean="0">
                          <a:solidFill>
                            <a:srgbClr val="FF0000"/>
                          </a:solidFill>
                          <a:latin typeface="Wingdings"/>
                        </a:rPr>
                        <a:t>r</a:t>
                      </a:r>
                    </a:p>
                  </a:txBody>
                  <a:tcPr marT="0" marB="0"/>
                </a:tc>
                <a:tc>
                  <a:txBody>
                    <a:bodyPr/>
                    <a:lstStyle/>
                    <a:p>
                      <a:pPr marL="285750" indent="-285750">
                        <a:buFont typeface="Arial"/>
                        <a:buChar char="•"/>
                      </a:pPr>
                      <a:r>
                        <a:rPr lang="fr-FR" sz="1600" baseline="0" dirty="0" smtClean="0"/>
                        <a:t>La rentabilité de l’entreprise (4)</a:t>
                      </a:r>
                    </a:p>
                  </a:txBody>
                  <a:tcPr marT="0" marB="0"/>
                </a:tc>
                <a:tc>
                  <a:txBody>
                    <a:bodyPr/>
                    <a:lstStyle/>
                    <a:p>
                      <a:pPr marL="285750" marR="0" indent="-285750" algn="l" defTabSz="914400" rtl="0" eaLnBrk="1" fontAlgn="auto" latinLnBrk="0" hangingPunct="1">
                        <a:lnSpc>
                          <a:spcPct val="100000"/>
                        </a:lnSpc>
                        <a:spcBef>
                          <a:spcPts val="0"/>
                        </a:spcBef>
                        <a:spcAft>
                          <a:spcPts val="0"/>
                        </a:spcAft>
                        <a:buClrTx/>
                        <a:buSzTx/>
                        <a:buFont typeface="Arial"/>
                        <a:buChar char="•"/>
                        <a:tabLst/>
                        <a:defRPr/>
                      </a:pPr>
                      <a:r>
                        <a:rPr lang="fr-FR" sz="1600" baseline="0" dirty="0" smtClean="0"/>
                        <a:t>La rentabilité de l’entreprise (4)</a:t>
                      </a:r>
                    </a:p>
                  </a:txBody>
                  <a:tcPr marT="0" marB="0"/>
                </a:tc>
              </a:tr>
              <a:tr h="256540">
                <a:tc>
                  <a:txBody>
                    <a:bodyPr/>
                    <a:lstStyle/>
                    <a:p>
                      <a:pPr algn="l"/>
                      <a:endParaRPr lang="fr-FR" sz="1400" dirty="0"/>
                    </a:p>
                  </a:txBody>
                  <a:tcPr marT="0" marB="0"/>
                </a:tc>
                <a:tc>
                  <a:txBody>
                    <a:bodyPr/>
                    <a:lstStyle/>
                    <a:p>
                      <a:endParaRPr lang="fr-FR" sz="1400" dirty="0"/>
                    </a:p>
                  </a:txBody>
                  <a:tcPr marT="0" marB="0"/>
                </a:tc>
                <a:tc>
                  <a:txBody>
                    <a:bodyPr/>
                    <a:lstStyle/>
                    <a:p>
                      <a:endParaRPr lang="fr-FR" sz="1400" dirty="0"/>
                    </a:p>
                  </a:txBody>
                  <a:tcPr marT="0" marB="0"/>
                </a:tc>
              </a:tr>
            </a:tbl>
          </a:graphicData>
        </a:graphic>
      </p:graphicFrame>
      <p:sp>
        <p:nvSpPr>
          <p:cNvPr id="2" name="Ellipse 1"/>
          <p:cNvSpPr/>
          <p:nvPr/>
        </p:nvSpPr>
        <p:spPr>
          <a:xfrm>
            <a:off x="2823881" y="1359647"/>
            <a:ext cx="4153647" cy="1299883"/>
          </a:xfrm>
          <a:prstGeom prst="ellipse">
            <a:avLst/>
          </a:prstGeom>
          <a:solidFill>
            <a:srgbClr val="FF00FF"/>
          </a:solidFill>
          <a:effectLst>
            <a:outerShdw blurRad="63500" dist="25400" dir="11400000" rotWithShape="0">
              <a:srgbClr val="000000">
                <a:alpha val="43137"/>
              </a:srgb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dirty="0" smtClean="0">
                <a:latin typeface="Trebuchet MS"/>
                <a:cs typeface="Trebuchet MS"/>
              </a:rPr>
              <a:t>La présentation du Business Plan est la phase essentielle vis-à-vis des tiers</a:t>
            </a:r>
            <a:endParaRPr lang="fr-FR" dirty="0">
              <a:latin typeface="Trebuchet MS"/>
              <a:cs typeface="Trebuchet MS"/>
            </a:endParaRPr>
          </a:p>
        </p:txBody>
      </p:sp>
    </p:spTree>
    <p:extLst>
      <p:ext uri="{BB962C8B-B14F-4D97-AF65-F5344CB8AC3E}">
        <p14:creationId xmlns:p14="http://schemas.microsoft.com/office/powerpoint/2010/main" val="22052168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8" name="ZoneTexte 7"/>
          <p:cNvSpPr txBox="1"/>
          <p:nvPr/>
        </p:nvSpPr>
        <p:spPr>
          <a:xfrm>
            <a:off x="294787" y="2548449"/>
            <a:ext cx="553998" cy="3466904"/>
          </a:xfrm>
          <a:prstGeom prst="rect">
            <a:avLst/>
          </a:prstGeom>
          <a:solidFill>
            <a:schemeClr val="bg1"/>
          </a:solidFill>
        </p:spPr>
        <p:txBody>
          <a:bodyPr vert="vert270" wrap="square" rtlCol="0">
            <a:spAutoFit/>
          </a:bodyPr>
          <a:lstStyle/>
          <a:p>
            <a:pPr algn="ctr"/>
            <a:r>
              <a:rPr lang="fr-FR" sz="2400" dirty="0" smtClean="0">
                <a:solidFill>
                  <a:schemeClr val="bg1">
                    <a:lumMod val="65000"/>
                  </a:schemeClr>
                </a:solidFill>
              </a:rPr>
              <a:t>Etape : </a:t>
            </a:r>
            <a:r>
              <a:rPr lang="fr-FR" sz="2400" b="1" dirty="0" smtClean="0">
                <a:solidFill>
                  <a:schemeClr val="bg1">
                    <a:lumMod val="65000"/>
                  </a:schemeClr>
                </a:solidFill>
              </a:rPr>
              <a:t>SOUTIENS</a:t>
            </a:r>
            <a:endParaRPr lang="fr-FR" sz="2400" b="1" dirty="0">
              <a:solidFill>
                <a:schemeClr val="bg1">
                  <a:lumMod val="65000"/>
                </a:schemeClr>
              </a:solidFill>
            </a:endParaRPr>
          </a:p>
        </p:txBody>
      </p:sp>
      <p:sp>
        <p:nvSpPr>
          <p:cNvPr id="3" name="Espace réservé du numéro de diapositive 2"/>
          <p:cNvSpPr>
            <a:spLocks noGrp="1"/>
          </p:cNvSpPr>
          <p:nvPr>
            <p:ph type="sldNum" sz="quarter" idx="12"/>
          </p:nvPr>
        </p:nvSpPr>
        <p:spPr/>
        <p:txBody>
          <a:bodyPr/>
          <a:lstStyle/>
          <a:p>
            <a:fld id="{1EDC781A-1FBC-0244-84F7-23D5E9DE808E}" type="slidenum">
              <a:rPr lang="fr-FR" smtClean="0"/>
              <a:t>32</a:t>
            </a:fld>
            <a:endParaRPr lang="fr-FR"/>
          </a:p>
        </p:txBody>
      </p:sp>
      <p:pic>
        <p:nvPicPr>
          <p:cNvPr id="17" name="Image 16"/>
          <p:cNvPicPr/>
          <p:nvPr/>
        </p:nvPicPr>
        <p:blipFill>
          <a:blip r:embed="rId3">
            <a:extLst>
              <a:ext uri="{28A0092B-C50C-407E-A947-70E740481C1C}">
                <a14:useLocalDpi xmlns:a14="http://schemas.microsoft.com/office/drawing/2010/main" val="0"/>
              </a:ext>
            </a:extLst>
          </a:blip>
          <a:srcRect/>
          <a:stretch>
            <a:fillRect/>
          </a:stretch>
        </p:blipFill>
        <p:spPr bwMode="auto">
          <a:xfrm>
            <a:off x="6832035" y="776111"/>
            <a:ext cx="454342" cy="366889"/>
          </a:xfrm>
          <a:prstGeom prst="rect">
            <a:avLst/>
          </a:prstGeom>
          <a:noFill/>
          <a:ln>
            <a:noFill/>
          </a:ln>
        </p:spPr>
      </p:pic>
      <p:sp>
        <p:nvSpPr>
          <p:cNvPr id="10" name="Espace réservé du contenu 2"/>
          <p:cNvSpPr>
            <a:spLocks noGrp="1"/>
          </p:cNvSpPr>
          <p:nvPr>
            <p:ph idx="1"/>
          </p:nvPr>
        </p:nvSpPr>
        <p:spPr>
          <a:xfrm>
            <a:off x="1435608" y="1447800"/>
            <a:ext cx="7498080" cy="4800600"/>
          </a:xfrm>
        </p:spPr>
        <p:txBody>
          <a:bodyPr>
            <a:normAutofit/>
          </a:bodyPr>
          <a:lstStyle/>
          <a:p>
            <a:r>
              <a:rPr lang="fr-FR" sz="2000" dirty="0" smtClean="0"/>
              <a:t>Analyse de positionnement des DAS </a:t>
            </a:r>
            <a:r>
              <a:rPr lang="fr-FR" sz="2000" dirty="0"/>
              <a:t>	</a:t>
            </a:r>
            <a:r>
              <a:rPr lang="fr-FR" sz="2000" dirty="0" smtClean="0"/>
              <a:t>	</a:t>
            </a:r>
            <a:r>
              <a:rPr lang="fr-FR" sz="2000" dirty="0" smtClean="0"/>
              <a:t>BP001</a:t>
            </a:r>
            <a:endParaRPr lang="fr-FR" sz="2000" dirty="0" smtClean="0"/>
          </a:p>
          <a:p>
            <a:r>
              <a:rPr lang="fr-FR" sz="2000" dirty="0" smtClean="0"/>
              <a:t>Analyse des CAHT et Marge par DAS </a:t>
            </a:r>
            <a:r>
              <a:rPr lang="fr-FR" sz="2000" dirty="0"/>
              <a:t>	</a:t>
            </a:r>
            <a:r>
              <a:rPr lang="fr-FR" sz="2000" dirty="0" smtClean="0"/>
              <a:t>	</a:t>
            </a:r>
            <a:r>
              <a:rPr lang="fr-FR" sz="2000" dirty="0" smtClean="0"/>
              <a:t>BP002</a:t>
            </a:r>
            <a:endParaRPr lang="fr-FR" sz="2000" dirty="0" smtClean="0"/>
          </a:p>
          <a:p>
            <a:r>
              <a:rPr lang="fr-FR" sz="2000" dirty="0" smtClean="0"/>
              <a:t>Présentation des graphiques CAHT &amp; </a:t>
            </a:r>
            <a:r>
              <a:rPr lang="fr-FR" sz="2000" dirty="0" smtClean="0"/>
              <a:t>Marge	BP003</a:t>
            </a:r>
            <a:endParaRPr lang="fr-FR" sz="2000" dirty="0" smtClean="0"/>
          </a:p>
          <a:p>
            <a:r>
              <a:rPr lang="fr-FR" sz="2000" dirty="0" smtClean="0"/>
              <a:t>Matrice SWOT 	</a:t>
            </a:r>
            <a:r>
              <a:rPr lang="fr-FR" sz="2000" dirty="0"/>
              <a:t>	</a:t>
            </a:r>
            <a:r>
              <a:rPr lang="fr-FR" sz="2000" dirty="0" smtClean="0"/>
              <a:t>		</a:t>
            </a:r>
            <a:r>
              <a:rPr lang="fr-FR" sz="2000" dirty="0" smtClean="0"/>
              <a:t>BP004</a:t>
            </a:r>
            <a:endParaRPr lang="fr-FR" sz="2000" dirty="0" smtClean="0"/>
          </a:p>
          <a:p>
            <a:r>
              <a:rPr lang="fr-FR" sz="2000" dirty="0" smtClean="0"/>
              <a:t>Support de rédaction de la stratégie </a:t>
            </a:r>
            <a:r>
              <a:rPr lang="fr-FR" sz="2000" dirty="0"/>
              <a:t>	</a:t>
            </a:r>
            <a:r>
              <a:rPr lang="fr-FR" sz="2000" dirty="0" smtClean="0"/>
              <a:t>	</a:t>
            </a:r>
            <a:r>
              <a:rPr lang="fr-FR" sz="2000" dirty="0" smtClean="0"/>
              <a:t>BP005</a:t>
            </a:r>
            <a:endParaRPr lang="fr-FR" sz="2000" dirty="0" smtClean="0"/>
          </a:p>
          <a:p>
            <a:r>
              <a:rPr lang="fr-FR" sz="2000" dirty="0" smtClean="0"/>
              <a:t>Feuille de </a:t>
            </a:r>
            <a:r>
              <a:rPr lang="fr-FR" sz="2000" dirty="0" smtClean="0"/>
              <a:t>route				BP006</a:t>
            </a:r>
            <a:endParaRPr lang="fr-FR" sz="2000" dirty="0" smtClean="0"/>
          </a:p>
          <a:p>
            <a:r>
              <a:rPr lang="fr-FR" sz="2000" dirty="0" smtClean="0"/>
              <a:t>Tableau de Bord </a:t>
            </a:r>
            <a:r>
              <a:rPr lang="fr-FR" sz="2000" dirty="0" smtClean="0"/>
              <a:t>Financier</a:t>
            </a:r>
            <a:r>
              <a:rPr lang="fr-FR" sz="2000" dirty="0"/>
              <a:t>	</a:t>
            </a:r>
            <a:r>
              <a:rPr lang="fr-FR" sz="2000" dirty="0" smtClean="0"/>
              <a:t>		</a:t>
            </a:r>
            <a:r>
              <a:rPr lang="fr-FR" sz="2000" dirty="0" smtClean="0"/>
              <a:t>BP007</a:t>
            </a:r>
            <a:endParaRPr lang="fr-FR" sz="2000" dirty="0" smtClean="0"/>
          </a:p>
          <a:p>
            <a:r>
              <a:rPr lang="fr-FR" sz="2000" dirty="0" smtClean="0"/>
              <a:t>Manuel Méthodologique du Tableau </a:t>
            </a:r>
            <a:r>
              <a:rPr lang="fr-FR" sz="2000" dirty="0" smtClean="0"/>
              <a:t>Bord	BP008</a:t>
            </a:r>
            <a:endParaRPr lang="fr-FR" sz="2000" dirty="0"/>
          </a:p>
        </p:txBody>
      </p:sp>
      <p:sp>
        <p:nvSpPr>
          <p:cNvPr id="11" name="Titre 1"/>
          <p:cNvSpPr>
            <a:spLocks noGrp="1"/>
          </p:cNvSpPr>
          <p:nvPr>
            <p:ph type="title"/>
          </p:nvPr>
        </p:nvSpPr>
        <p:spPr>
          <a:xfrm>
            <a:off x="1435608" y="274638"/>
            <a:ext cx="7498080" cy="1143000"/>
          </a:xfrm>
        </p:spPr>
        <p:txBody>
          <a:bodyPr/>
          <a:lstStyle/>
          <a:p>
            <a:r>
              <a:rPr lang="fr-FR" dirty="0" smtClean="0"/>
              <a:t>Références des outils</a:t>
            </a:r>
            <a:endParaRPr lang="fr-FR" dirty="0"/>
          </a:p>
        </p:txBody>
      </p:sp>
      <p:sp>
        <p:nvSpPr>
          <p:cNvPr id="7" name="Espace réservé du contenu 5"/>
          <p:cNvSpPr txBox="1">
            <a:spLocks/>
          </p:cNvSpPr>
          <p:nvPr/>
        </p:nvSpPr>
        <p:spPr>
          <a:xfrm>
            <a:off x="1283752" y="5055441"/>
            <a:ext cx="7860248" cy="4567553"/>
          </a:xfrm>
          <a:prstGeom prst="rect">
            <a:avLst/>
          </a:prstGeom>
        </p:spPr>
        <p:txBody>
          <a:bodyPr>
            <a:normAutofit/>
          </a:bodyPr>
          <a:lst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82296" indent="0" defTabSz="914400">
              <a:buFont typeface="Wingdings 2"/>
              <a:buNone/>
            </a:pPr>
            <a:r>
              <a:rPr lang="fr-FR" sz="2400" dirty="0" smtClean="0"/>
              <a:t>Pour toute question ou document complémentaire, contact : </a:t>
            </a:r>
          </a:p>
          <a:p>
            <a:pPr marL="82296" indent="0" defTabSz="914400">
              <a:buFont typeface="Wingdings 2"/>
              <a:buNone/>
            </a:pPr>
            <a:r>
              <a:rPr lang="fr-FR" sz="2400" dirty="0" smtClean="0"/>
              <a:t>Christophe CONTINI – Délégué Régional Allizé-Plasturgie Franche-Comté – </a:t>
            </a:r>
            <a:r>
              <a:rPr lang="fr-FR" sz="2400" dirty="0" smtClean="0">
                <a:hlinkClick r:id="rId4"/>
              </a:rPr>
              <a:t>c.contini@allize-plasturgie.com</a:t>
            </a:r>
            <a:r>
              <a:rPr lang="fr-FR" sz="2400" dirty="0" smtClean="0"/>
              <a:t> </a:t>
            </a:r>
          </a:p>
          <a:p>
            <a:pPr marL="402336" lvl="1" indent="0" defTabSz="914400">
              <a:buFont typeface="Verdana"/>
              <a:buNone/>
            </a:pPr>
            <a:endParaRPr lang="fr-FR" sz="2400" dirty="0">
              <a:solidFill>
                <a:srgbClr val="0000FF"/>
              </a:solidFill>
            </a:endParaRPr>
          </a:p>
        </p:txBody>
      </p:sp>
    </p:spTree>
    <p:extLst>
      <p:ext uri="{BB962C8B-B14F-4D97-AF65-F5344CB8AC3E}">
        <p14:creationId xmlns:p14="http://schemas.microsoft.com/office/powerpoint/2010/main" val="427078842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1.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Solstice">
  <a:themeElements>
    <a:clrScheme name="Capital">
      <a:dk1>
        <a:srgbClr val="000000"/>
      </a:dk1>
      <a:lt1>
        <a:srgbClr val="FFFFFF"/>
      </a:lt1>
      <a:dk2>
        <a:srgbClr val="6F6D5D"/>
      </a:dk2>
      <a:lt2>
        <a:srgbClr val="7C8F97"/>
      </a:lt2>
      <a:accent1>
        <a:srgbClr val="4B5A60"/>
      </a:accent1>
      <a:accent2>
        <a:srgbClr val="9C5238"/>
      </a:accent2>
      <a:accent3>
        <a:srgbClr val="504539"/>
      </a:accent3>
      <a:accent4>
        <a:srgbClr val="C1AD79"/>
      </a:accent4>
      <a:accent5>
        <a:srgbClr val="667559"/>
      </a:accent5>
      <a:accent6>
        <a:srgbClr val="BAD6AD"/>
      </a:accent6>
      <a:hlink>
        <a:srgbClr val="524A82"/>
      </a:hlink>
      <a:folHlink>
        <a:srgbClr val="8F9954"/>
      </a:folHlink>
    </a:clrScheme>
    <a:fontScheme name="Ajdacency">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Oscilloscope">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scilloscope">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scilloscope">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Override>
</file>

<file path=docProps/app.xml><?xml version="1.0" encoding="utf-8"?>
<Properties xmlns="http://schemas.openxmlformats.org/officeDocument/2006/extended-properties" xmlns:vt="http://schemas.openxmlformats.org/officeDocument/2006/docPropsVTypes">
  <Template>Solstice.thmx</Template>
  <TotalTime>2174</TotalTime>
  <Words>2757</Words>
  <Application>Microsoft Office PowerPoint</Application>
  <PresentationFormat>Affichage à l'écran (4:3)</PresentationFormat>
  <Paragraphs>653</Paragraphs>
  <Slides>32</Slides>
  <Notes>30</Notes>
  <HiddenSlides>0</HiddenSlides>
  <MMClips>0</MMClips>
  <ScaleCrop>false</ScaleCrop>
  <HeadingPairs>
    <vt:vector size="4" baseType="variant">
      <vt:variant>
        <vt:lpstr>Thème</vt:lpstr>
      </vt:variant>
      <vt:variant>
        <vt:i4>1</vt:i4>
      </vt:variant>
      <vt:variant>
        <vt:lpstr>Titres des diapositives</vt:lpstr>
      </vt:variant>
      <vt:variant>
        <vt:i4>32</vt:i4>
      </vt:variant>
    </vt:vector>
  </HeadingPairs>
  <TitlesOfParts>
    <vt:vector size="33" baseType="lpstr">
      <vt:lpstr>Solstice</vt:lpstr>
      <vt:lpstr>Business Plan </vt:lpstr>
      <vt:lpstr>Business Plan </vt:lpstr>
      <vt:lpstr>Proverbe chinois</vt:lpstr>
      <vt:lpstr>Business Plan – Quelques principes</vt:lpstr>
      <vt:lpstr>Business Plan – Présentation </vt:lpstr>
      <vt:lpstr>Business Plan – Quelques principes</vt:lpstr>
      <vt:lpstr>Business Plan – Quelques principes</vt:lpstr>
      <vt:lpstr>Business Plan – Quelques principes</vt:lpstr>
      <vt:lpstr>Business Plan – Quelques principes</vt:lpstr>
      <vt:lpstr>Business Plan – Quelques principes</vt:lpstr>
      <vt:lpstr>Segmenter les activités actuelles et futures</vt:lpstr>
      <vt:lpstr>Business Plan – L’environnement </vt:lpstr>
      <vt:lpstr>Business Plan – Matrice SWOT</vt:lpstr>
      <vt:lpstr>Business Plan – Options stratégiques spécialisation vs diversification</vt:lpstr>
      <vt:lpstr>Business Plan – Options stratégiques spécialisation vs diversification</vt:lpstr>
      <vt:lpstr>Business Plan – Positionnement</vt:lpstr>
      <vt:lpstr>Positionnement CAHT &amp; Marge</vt:lpstr>
      <vt:lpstr>Business Plan – la Vision Stratégique</vt:lpstr>
      <vt:lpstr>Business Plan – Fixer les orientations</vt:lpstr>
      <vt:lpstr>Business Plan – Fixer les Objectifs</vt:lpstr>
      <vt:lpstr>Le pilotage du Business Plan </vt:lpstr>
      <vt:lpstr>Business Plan – Feuille de route </vt:lpstr>
      <vt:lpstr>Le Business Plan FINANCIER</vt:lpstr>
      <vt:lpstr>Le Business Plan FINANCIER Le Bilan Economique</vt:lpstr>
      <vt:lpstr>Le Business Plan FINANCIER Le tableau des Soldes Intermédiaires de Gestion (SIG)</vt:lpstr>
      <vt:lpstr>Le Business Plan FINANCIER le Tableau des FLUX de TRESORERIE</vt:lpstr>
      <vt:lpstr>Le Business Plan FINANCIER Rentabilité : la vision du prêteur et de l’actionnaire ?</vt:lpstr>
      <vt:lpstr>Le Business Plan FINANCIER Phase n° 1 : Construire le référentiel</vt:lpstr>
      <vt:lpstr>Le Business Plan FINANCIER Phase n° 2 : Valoriser les différentes hypothèses</vt:lpstr>
      <vt:lpstr>Le Business Plan FINANCIER L’outil de Calcul</vt:lpstr>
      <vt:lpstr>Le Business Plan FINANCIER Phase n° 3 : Analyser et présenter les résultats</vt:lpstr>
      <vt:lpstr>Références des outils</vt:lpstr>
    </vt:vector>
  </TitlesOfParts>
  <Company>Pierre Mervant Conseil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Pierre  MERVANT</dc:creator>
  <cp:lastModifiedBy>CONTINI Christophe</cp:lastModifiedBy>
  <cp:revision>255</cp:revision>
  <cp:lastPrinted>2013-12-14T11:19:58Z</cp:lastPrinted>
  <dcterms:created xsi:type="dcterms:W3CDTF">2013-08-07T10:01:06Z</dcterms:created>
  <dcterms:modified xsi:type="dcterms:W3CDTF">2014-02-17T12:57:13Z</dcterms:modified>
</cp:coreProperties>
</file>