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56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 snapToObjects="1">
      <p:cViewPr varScale="1">
        <p:scale>
          <a:sx n="106" d="100"/>
          <a:sy n="106" d="100"/>
        </p:scale>
        <p:origin x="10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E17D35-62A4-41F4-9121-F7836A0422D3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55B5E400-F157-48C3-8468-41461FCDCFC7}">
      <dgm:prSet phldrT="[Text]"/>
      <dgm:spPr>
        <a:solidFill>
          <a:schemeClr val="accent6"/>
        </a:solidFill>
      </dgm:spPr>
      <dgm:t>
        <a:bodyPr/>
        <a:lstStyle/>
        <a:p>
          <a:r>
            <a:rPr lang="en-US" b="1" dirty="0"/>
            <a:t>Tier 5-Placement</a:t>
          </a:r>
        </a:p>
        <a:p>
          <a:r>
            <a:rPr lang="en-US" dirty="0"/>
            <a:t>Work Experience</a:t>
          </a:r>
        </a:p>
        <a:p>
          <a:r>
            <a:rPr lang="en-US" dirty="0"/>
            <a:t>Unsubsidized Employment</a:t>
          </a:r>
        </a:p>
        <a:p>
          <a:r>
            <a:rPr lang="en-US" dirty="0"/>
            <a:t>Post-Secondary/enrollment in higher education career pathway/degree programs</a:t>
          </a:r>
        </a:p>
      </dgm:t>
    </dgm:pt>
    <dgm:pt modelId="{70A42450-6F48-49B9-9205-386944849BB1}" type="parTrans" cxnId="{69D7B0AC-A0BC-407B-BAB0-B51DE7876FFF}">
      <dgm:prSet/>
      <dgm:spPr/>
      <dgm:t>
        <a:bodyPr/>
        <a:lstStyle/>
        <a:p>
          <a:endParaRPr lang="en-US"/>
        </a:p>
      </dgm:t>
    </dgm:pt>
    <dgm:pt modelId="{EF40566D-FD64-4574-9618-4A062A35555F}" type="sibTrans" cxnId="{69D7B0AC-A0BC-407B-BAB0-B51DE7876FFF}">
      <dgm:prSet/>
      <dgm:spPr/>
      <dgm:t>
        <a:bodyPr/>
        <a:lstStyle/>
        <a:p>
          <a:endParaRPr lang="en-US"/>
        </a:p>
      </dgm:t>
    </dgm:pt>
    <dgm:pt modelId="{21280AC8-DDD1-4524-9318-CB29EFD39458}">
      <dgm:prSet phldrT="[Text]"/>
      <dgm:spPr/>
      <dgm:t>
        <a:bodyPr/>
        <a:lstStyle/>
        <a:p>
          <a:r>
            <a:rPr lang="en-US" dirty="0"/>
            <a:t>Tier 1-Enhance awareness of resources and opportunities for career advancement.</a:t>
          </a:r>
        </a:p>
        <a:p>
          <a:r>
            <a:rPr lang="en-US" dirty="0"/>
            <a:t>Intake (Application/</a:t>
          </a:r>
          <a:r>
            <a:rPr lang="en-US" dirty="0" err="1"/>
            <a:t>Eligibilty</a:t>
          </a:r>
          <a:r>
            <a:rPr lang="en-US" dirty="0"/>
            <a:t> Verification): </a:t>
          </a:r>
        </a:p>
        <a:p>
          <a:r>
            <a:rPr lang="en-US" dirty="0" err="1"/>
            <a:t>Eligibilty</a:t>
          </a:r>
          <a:r>
            <a:rPr lang="en-US" dirty="0"/>
            <a:t> verification, Social Security Number, DOB/Age,  Residency,  Release of Information, </a:t>
          </a:r>
        </a:p>
        <a:p>
          <a:r>
            <a:rPr lang="en-US" dirty="0"/>
            <a:t>and Data Privacy Notice.</a:t>
          </a:r>
        </a:p>
        <a:p>
          <a:r>
            <a:rPr lang="en-US" dirty="0"/>
            <a:t>Assessment, including but not </a:t>
          </a:r>
          <a:r>
            <a:rPr lang="en-US" dirty="0" err="1"/>
            <a:t>limitied</a:t>
          </a:r>
          <a:r>
            <a:rPr lang="en-US" dirty="0"/>
            <a:t> to:</a:t>
          </a:r>
        </a:p>
        <a:p>
          <a:r>
            <a:rPr lang="en-US" dirty="0"/>
            <a:t>Career Assessment- completed and interpreted by PIC staff</a:t>
          </a:r>
        </a:p>
        <a:p>
          <a:r>
            <a:rPr lang="en-US" dirty="0"/>
            <a:t>Work Readiness (Work Keys)- completed and interpreted by PIC staff</a:t>
          </a:r>
        </a:p>
        <a:p>
          <a:r>
            <a:rPr lang="en-US" dirty="0"/>
            <a:t>Basic Skills (Reading, Math, Digital Literacy)- supply CASAS scores to PIC staff</a:t>
          </a:r>
        </a:p>
      </dgm:t>
    </dgm:pt>
    <dgm:pt modelId="{626F5F85-83C8-4AB5-81B3-1D70E8E8CCB7}" type="parTrans" cxnId="{A8E11CD9-577B-4CD7-8D55-7CAA3C07995A}">
      <dgm:prSet/>
      <dgm:spPr/>
      <dgm:t>
        <a:bodyPr/>
        <a:lstStyle/>
        <a:p>
          <a:endParaRPr lang="en-US"/>
        </a:p>
      </dgm:t>
    </dgm:pt>
    <dgm:pt modelId="{BE26A1A7-672C-4C30-9210-476287E82855}" type="sibTrans" cxnId="{A8E11CD9-577B-4CD7-8D55-7CAA3C07995A}">
      <dgm:prSet/>
      <dgm:spPr/>
      <dgm:t>
        <a:bodyPr/>
        <a:lstStyle/>
        <a:p>
          <a:endParaRPr lang="en-US"/>
        </a:p>
      </dgm:t>
    </dgm:pt>
    <dgm:pt modelId="{D5CB6798-3CF2-415E-9C0D-1D8B27D7910F}">
      <dgm:prSet/>
      <dgm:spPr>
        <a:solidFill>
          <a:schemeClr val="accent3"/>
        </a:solidFill>
      </dgm:spPr>
      <dgm:t>
        <a:bodyPr/>
        <a:lstStyle/>
        <a:p>
          <a:endParaRPr lang="en-US" dirty="0"/>
        </a:p>
        <a:p>
          <a:r>
            <a:rPr lang="en-US" dirty="0"/>
            <a:t>Tier 3- Industry Fundamentals</a:t>
          </a:r>
        </a:p>
        <a:p>
          <a:r>
            <a:rPr lang="en-US" dirty="0"/>
            <a:t>Learner Web</a:t>
          </a:r>
        </a:p>
        <a:p>
          <a:r>
            <a:rPr lang="en-US" dirty="0"/>
            <a:t>Work Readiness Skills</a:t>
          </a:r>
        </a:p>
        <a:p>
          <a:r>
            <a:rPr lang="en-US" dirty="0"/>
            <a:t>Employability Skills</a:t>
          </a:r>
        </a:p>
        <a:p>
          <a:r>
            <a:rPr lang="en-US" dirty="0"/>
            <a:t>Employer Panels</a:t>
          </a:r>
        </a:p>
        <a:p>
          <a:r>
            <a:rPr lang="en-US" dirty="0"/>
            <a:t>Value Added Career and College Readiness </a:t>
          </a:r>
          <a:r>
            <a:rPr lang="en-US" dirty="0" err="1"/>
            <a:t>Activites</a:t>
          </a:r>
          <a:endParaRPr lang="en-US" dirty="0"/>
        </a:p>
        <a:p>
          <a:r>
            <a:rPr lang="en-US" dirty="0"/>
            <a:t>Business Tours</a:t>
          </a:r>
        </a:p>
        <a:p>
          <a:r>
            <a:rPr lang="en-US" dirty="0"/>
            <a:t>Labor Market Information</a:t>
          </a:r>
        </a:p>
        <a:p>
          <a:r>
            <a:rPr lang="en-US" dirty="0"/>
            <a:t>Financial Literacy</a:t>
          </a:r>
        </a:p>
        <a:p>
          <a:r>
            <a:rPr lang="en-US" dirty="0"/>
            <a:t>Register for minnesotaworks.net</a:t>
          </a:r>
        </a:p>
        <a:p>
          <a:r>
            <a:rPr lang="en-US" dirty="0"/>
            <a:t> </a:t>
          </a:r>
        </a:p>
      </dgm:t>
    </dgm:pt>
    <dgm:pt modelId="{C1E35DEF-822E-4601-B2AB-24F046D23684}" type="parTrans" cxnId="{93BE0A3D-CBEA-4210-A9F3-6C629C1905DA}">
      <dgm:prSet/>
      <dgm:spPr/>
      <dgm:t>
        <a:bodyPr/>
        <a:lstStyle/>
        <a:p>
          <a:endParaRPr lang="en-US"/>
        </a:p>
      </dgm:t>
    </dgm:pt>
    <dgm:pt modelId="{318A907D-A8AF-4256-9C02-A71CFB061DA2}" type="sibTrans" cxnId="{93BE0A3D-CBEA-4210-A9F3-6C629C1905DA}">
      <dgm:prSet/>
      <dgm:spPr/>
      <dgm:t>
        <a:bodyPr/>
        <a:lstStyle/>
        <a:p>
          <a:endParaRPr lang="en-US"/>
        </a:p>
      </dgm:t>
    </dgm:pt>
    <dgm:pt modelId="{C476E34B-3604-46A3-A504-5FC639FCF862}">
      <dgm:prSet/>
      <dgm:spPr>
        <a:solidFill>
          <a:schemeClr val="accent5"/>
        </a:solidFill>
      </dgm:spPr>
      <dgm:t>
        <a:bodyPr/>
        <a:lstStyle/>
        <a:p>
          <a:r>
            <a:rPr lang="en-US" dirty="0"/>
            <a:t>Tier 4- Job Specific Skills/Credentials</a:t>
          </a:r>
        </a:p>
        <a:p>
          <a:r>
            <a:rPr lang="en-US" dirty="0"/>
            <a:t>First Aid/CPR</a:t>
          </a:r>
        </a:p>
        <a:p>
          <a:r>
            <a:rPr lang="en-US" dirty="0"/>
            <a:t>Medical Terminology</a:t>
          </a:r>
        </a:p>
        <a:p>
          <a:r>
            <a:rPr lang="en-US" dirty="0"/>
            <a:t>Nursing Assistant (CNA)</a:t>
          </a:r>
        </a:p>
        <a:p>
          <a:r>
            <a:rPr lang="en-US" dirty="0"/>
            <a:t>Trained Medical Administration (TMA)</a:t>
          </a:r>
        </a:p>
        <a:p>
          <a:r>
            <a:rPr lang="en-US" dirty="0"/>
            <a:t>Machine Tool</a:t>
          </a:r>
        </a:p>
        <a:p>
          <a:r>
            <a:rPr lang="en-US" dirty="0"/>
            <a:t>Welding</a:t>
          </a:r>
        </a:p>
        <a:p>
          <a:r>
            <a:rPr lang="en-US" dirty="0"/>
            <a:t>Construction Trades</a:t>
          </a:r>
        </a:p>
        <a:p>
          <a:r>
            <a:rPr lang="en-US" dirty="0"/>
            <a:t>Forklift</a:t>
          </a:r>
        </a:p>
        <a:p>
          <a:r>
            <a:rPr lang="en-US" dirty="0"/>
            <a:t>Serve Safe</a:t>
          </a:r>
        </a:p>
        <a:p>
          <a:r>
            <a:rPr lang="en-US" dirty="0"/>
            <a:t>Infection Control</a:t>
          </a:r>
        </a:p>
        <a:p>
          <a:r>
            <a:rPr lang="en-US" dirty="0"/>
            <a:t>etc.</a:t>
          </a:r>
        </a:p>
      </dgm:t>
    </dgm:pt>
    <dgm:pt modelId="{E65C560E-750E-41D1-A61A-94C48B1D517F}" type="parTrans" cxnId="{8AB4181B-F96B-43C3-83EC-784F75711AB9}">
      <dgm:prSet/>
      <dgm:spPr/>
      <dgm:t>
        <a:bodyPr/>
        <a:lstStyle/>
        <a:p>
          <a:endParaRPr lang="en-US"/>
        </a:p>
      </dgm:t>
    </dgm:pt>
    <dgm:pt modelId="{BAA1CB54-17C8-4397-A57D-83EB77294EE6}" type="sibTrans" cxnId="{8AB4181B-F96B-43C3-83EC-784F75711AB9}">
      <dgm:prSet/>
      <dgm:spPr/>
      <dgm:t>
        <a:bodyPr/>
        <a:lstStyle/>
        <a:p>
          <a:endParaRPr lang="en-US"/>
        </a:p>
      </dgm:t>
    </dgm:pt>
    <dgm:pt modelId="{C5276C1A-8530-48BE-A29E-5DD1CDC9C6AF}">
      <dgm:prSet/>
      <dgm:spPr>
        <a:solidFill>
          <a:schemeClr val="accent2"/>
        </a:solidFill>
      </dgm:spPr>
      <dgm:t>
        <a:bodyPr/>
        <a:lstStyle/>
        <a:p>
          <a:endParaRPr lang="en-US" dirty="0"/>
        </a:p>
        <a:p>
          <a:r>
            <a:rPr lang="en-US" dirty="0"/>
            <a:t>Tier 2- Basic Training</a:t>
          </a:r>
        </a:p>
        <a:p>
          <a:r>
            <a:rPr lang="en-US" dirty="0"/>
            <a:t>ACTs Key Train- if CASAS scores are low.</a:t>
          </a:r>
        </a:p>
        <a:p>
          <a:r>
            <a:rPr lang="en-US" dirty="0"/>
            <a:t>ACTs National Career Readiness Certificate</a:t>
          </a:r>
        </a:p>
        <a:p>
          <a:r>
            <a:rPr lang="en-US" dirty="0"/>
            <a:t>(Must pass at Silver level or higher)</a:t>
          </a:r>
        </a:p>
        <a:p>
          <a:r>
            <a:rPr lang="en-US" dirty="0"/>
            <a:t>Skills Tutor</a:t>
          </a:r>
        </a:p>
        <a:p>
          <a:r>
            <a:rPr lang="en-US" dirty="0"/>
            <a:t>Learner Web</a:t>
          </a:r>
        </a:p>
        <a:p>
          <a:r>
            <a:rPr lang="en-US" dirty="0"/>
            <a:t>Junior Achievement</a:t>
          </a:r>
        </a:p>
        <a:p>
          <a:r>
            <a:rPr lang="en-US" dirty="0"/>
            <a:t>Career Ready 101</a:t>
          </a:r>
        </a:p>
        <a:p>
          <a:endParaRPr lang="en-US" dirty="0"/>
        </a:p>
      </dgm:t>
    </dgm:pt>
    <dgm:pt modelId="{29E4653E-A2B4-4E42-AB04-2AA49F47B61D}" type="parTrans" cxnId="{89DD92EA-0C81-4141-8884-78E992482E32}">
      <dgm:prSet/>
      <dgm:spPr/>
      <dgm:t>
        <a:bodyPr/>
        <a:lstStyle/>
        <a:p>
          <a:endParaRPr lang="en-US"/>
        </a:p>
      </dgm:t>
    </dgm:pt>
    <dgm:pt modelId="{CC803CBC-0F1B-4E20-8812-5441D003348E}" type="sibTrans" cxnId="{89DD92EA-0C81-4141-8884-78E992482E32}">
      <dgm:prSet/>
      <dgm:spPr/>
      <dgm:t>
        <a:bodyPr/>
        <a:lstStyle/>
        <a:p>
          <a:endParaRPr lang="en-US"/>
        </a:p>
      </dgm:t>
    </dgm:pt>
    <dgm:pt modelId="{14DA5812-65EF-4239-BE46-2C52737A831D}" type="pres">
      <dgm:prSet presAssocID="{8EE17D35-62A4-41F4-9121-F7836A0422D3}" presName="Name0" presStyleCnt="0">
        <dgm:presLayoutVars>
          <dgm:dir/>
          <dgm:animLvl val="lvl"/>
          <dgm:resizeHandles val="exact"/>
        </dgm:presLayoutVars>
      </dgm:prSet>
      <dgm:spPr/>
    </dgm:pt>
    <dgm:pt modelId="{F7BAE6FA-680E-4EF8-A4F1-2D3CBED6C5BE}" type="pres">
      <dgm:prSet presAssocID="{55B5E400-F157-48C3-8468-41461FCDCFC7}" presName="Name8" presStyleCnt="0"/>
      <dgm:spPr/>
    </dgm:pt>
    <dgm:pt modelId="{D1D90424-4C5E-42AA-A1EB-5E3F25EC3DB0}" type="pres">
      <dgm:prSet presAssocID="{55B5E400-F157-48C3-8468-41461FCDCFC7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504551-1199-4327-94EC-0800669238BE}" type="pres">
      <dgm:prSet presAssocID="{55B5E400-F157-48C3-8468-41461FCDCFC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E2F92F-FB38-45B6-A68F-8B30EEA12C1D}" type="pres">
      <dgm:prSet presAssocID="{C476E34B-3604-46A3-A504-5FC639FCF862}" presName="Name8" presStyleCnt="0"/>
      <dgm:spPr/>
    </dgm:pt>
    <dgm:pt modelId="{52422355-46CE-4C6A-A522-BA5860BE89CD}" type="pres">
      <dgm:prSet presAssocID="{C476E34B-3604-46A3-A504-5FC639FCF862}" presName="level" presStyleLbl="node1" presStyleIdx="1" presStyleCnt="5" custLinFactNeighborX="65" custLinFactNeighborY="-178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01624A-0AE5-40EB-95C7-B2668B0396C8}" type="pres">
      <dgm:prSet presAssocID="{C476E34B-3604-46A3-A504-5FC639FCF86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222197-B79C-41E9-B519-8E64C66323DC}" type="pres">
      <dgm:prSet presAssocID="{D5CB6798-3CF2-415E-9C0D-1D8B27D7910F}" presName="Name8" presStyleCnt="0"/>
      <dgm:spPr/>
    </dgm:pt>
    <dgm:pt modelId="{C5FA8682-63E2-4CAE-BA77-69AEF498658A}" type="pres">
      <dgm:prSet presAssocID="{D5CB6798-3CF2-415E-9C0D-1D8B27D7910F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D73719-5795-42AD-B4F2-339C46E935F9}" type="pres">
      <dgm:prSet presAssocID="{D5CB6798-3CF2-415E-9C0D-1D8B27D7910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6D6C7-D3A1-4D9B-BCC8-4B9C9232AC77}" type="pres">
      <dgm:prSet presAssocID="{C5276C1A-8530-48BE-A29E-5DD1CDC9C6AF}" presName="Name8" presStyleCnt="0"/>
      <dgm:spPr/>
    </dgm:pt>
    <dgm:pt modelId="{7533BE54-2427-4E06-BF3B-06656D1DE777}" type="pres">
      <dgm:prSet presAssocID="{C5276C1A-8530-48BE-A29E-5DD1CDC9C6AF}" presName="level" presStyleLbl="node1" presStyleIdx="3" presStyleCnt="5" custLinFactNeighborX="-259" custLinFactNeighborY="357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5B49B2-5E94-47F6-95CA-97F7DA588D23}" type="pres">
      <dgm:prSet presAssocID="{C5276C1A-8530-48BE-A29E-5DD1CDC9C6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B3083F-3760-4CA0-83BA-2FC7A4EF855B}" type="pres">
      <dgm:prSet presAssocID="{21280AC8-DDD1-4524-9318-CB29EFD39458}" presName="Name8" presStyleCnt="0"/>
      <dgm:spPr/>
    </dgm:pt>
    <dgm:pt modelId="{EEACFCA0-2788-4AEF-B616-687A12FF9771}" type="pres">
      <dgm:prSet presAssocID="{21280AC8-DDD1-4524-9318-CB29EFD39458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14B431-0C9E-46B6-BA3C-E1E3452E1893}" type="pres">
      <dgm:prSet presAssocID="{21280AC8-DDD1-4524-9318-CB29EFD3945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00CCC2-A305-4264-9025-AFBCA021938F}" type="presOf" srcId="{C5276C1A-8530-48BE-A29E-5DD1CDC9C6AF}" destId="{7533BE54-2427-4E06-BF3B-06656D1DE777}" srcOrd="0" destOrd="0" presId="urn:microsoft.com/office/officeart/2005/8/layout/pyramid1"/>
    <dgm:cxn modelId="{14B57110-17AF-49FB-A33B-AFB353A7A65D}" type="presOf" srcId="{C476E34B-3604-46A3-A504-5FC639FCF862}" destId="{52422355-46CE-4C6A-A522-BA5860BE89CD}" srcOrd="0" destOrd="0" presId="urn:microsoft.com/office/officeart/2005/8/layout/pyramid1"/>
    <dgm:cxn modelId="{69D7B0AC-A0BC-407B-BAB0-B51DE7876FFF}" srcId="{8EE17D35-62A4-41F4-9121-F7836A0422D3}" destId="{55B5E400-F157-48C3-8468-41461FCDCFC7}" srcOrd="0" destOrd="0" parTransId="{70A42450-6F48-49B9-9205-386944849BB1}" sibTransId="{EF40566D-FD64-4574-9618-4A062A35555F}"/>
    <dgm:cxn modelId="{93BE0A3D-CBEA-4210-A9F3-6C629C1905DA}" srcId="{8EE17D35-62A4-41F4-9121-F7836A0422D3}" destId="{D5CB6798-3CF2-415E-9C0D-1D8B27D7910F}" srcOrd="2" destOrd="0" parTransId="{C1E35DEF-822E-4601-B2AB-24F046D23684}" sibTransId="{318A907D-A8AF-4256-9C02-A71CFB061DA2}"/>
    <dgm:cxn modelId="{2646A08F-4F76-46E9-A464-DCE80C36FF7B}" type="presOf" srcId="{D5CB6798-3CF2-415E-9C0D-1D8B27D7910F}" destId="{C5FA8682-63E2-4CAE-BA77-69AEF498658A}" srcOrd="0" destOrd="0" presId="urn:microsoft.com/office/officeart/2005/8/layout/pyramid1"/>
    <dgm:cxn modelId="{5B134DB1-AD4D-4EFF-BFBE-E6B0AF47A890}" type="presOf" srcId="{21280AC8-DDD1-4524-9318-CB29EFD39458}" destId="{2014B431-0C9E-46B6-BA3C-E1E3452E1893}" srcOrd="1" destOrd="0" presId="urn:microsoft.com/office/officeart/2005/8/layout/pyramid1"/>
    <dgm:cxn modelId="{A8E11CD9-577B-4CD7-8D55-7CAA3C07995A}" srcId="{8EE17D35-62A4-41F4-9121-F7836A0422D3}" destId="{21280AC8-DDD1-4524-9318-CB29EFD39458}" srcOrd="4" destOrd="0" parTransId="{626F5F85-83C8-4AB5-81B3-1D70E8E8CCB7}" sibTransId="{BE26A1A7-672C-4C30-9210-476287E82855}"/>
    <dgm:cxn modelId="{2BF06F3B-427D-4FEB-9443-C6760884D6E7}" type="presOf" srcId="{21280AC8-DDD1-4524-9318-CB29EFD39458}" destId="{EEACFCA0-2788-4AEF-B616-687A12FF9771}" srcOrd="0" destOrd="0" presId="urn:microsoft.com/office/officeart/2005/8/layout/pyramid1"/>
    <dgm:cxn modelId="{37008702-7AAF-4D41-80C5-F69B08DD3BE9}" type="presOf" srcId="{8EE17D35-62A4-41F4-9121-F7836A0422D3}" destId="{14DA5812-65EF-4239-BE46-2C52737A831D}" srcOrd="0" destOrd="0" presId="urn:microsoft.com/office/officeart/2005/8/layout/pyramid1"/>
    <dgm:cxn modelId="{3C5F38EC-704D-4626-B960-982F345CD661}" type="presOf" srcId="{55B5E400-F157-48C3-8468-41461FCDCFC7}" destId="{17504551-1199-4327-94EC-0800669238BE}" srcOrd="1" destOrd="0" presId="urn:microsoft.com/office/officeart/2005/8/layout/pyramid1"/>
    <dgm:cxn modelId="{8AB4181B-F96B-43C3-83EC-784F75711AB9}" srcId="{8EE17D35-62A4-41F4-9121-F7836A0422D3}" destId="{C476E34B-3604-46A3-A504-5FC639FCF862}" srcOrd="1" destOrd="0" parTransId="{E65C560E-750E-41D1-A61A-94C48B1D517F}" sibTransId="{BAA1CB54-17C8-4397-A57D-83EB77294EE6}"/>
    <dgm:cxn modelId="{1BAC5BFB-F314-441C-94CA-FE7FC21D5510}" type="presOf" srcId="{C5276C1A-8530-48BE-A29E-5DD1CDC9C6AF}" destId="{FE5B49B2-5E94-47F6-95CA-97F7DA588D23}" srcOrd="1" destOrd="0" presId="urn:microsoft.com/office/officeart/2005/8/layout/pyramid1"/>
    <dgm:cxn modelId="{89DD92EA-0C81-4141-8884-78E992482E32}" srcId="{8EE17D35-62A4-41F4-9121-F7836A0422D3}" destId="{C5276C1A-8530-48BE-A29E-5DD1CDC9C6AF}" srcOrd="3" destOrd="0" parTransId="{29E4653E-A2B4-4E42-AB04-2AA49F47B61D}" sibTransId="{CC803CBC-0F1B-4E20-8812-5441D003348E}"/>
    <dgm:cxn modelId="{9BD2EE87-A1EF-4EF2-AA25-B161D33CAC04}" type="presOf" srcId="{D5CB6798-3CF2-415E-9C0D-1D8B27D7910F}" destId="{B1D73719-5795-42AD-B4F2-339C46E935F9}" srcOrd="1" destOrd="0" presId="urn:microsoft.com/office/officeart/2005/8/layout/pyramid1"/>
    <dgm:cxn modelId="{52BAF431-D0E7-402D-B449-DA2764C32954}" type="presOf" srcId="{55B5E400-F157-48C3-8468-41461FCDCFC7}" destId="{D1D90424-4C5E-42AA-A1EB-5E3F25EC3DB0}" srcOrd="0" destOrd="0" presId="urn:microsoft.com/office/officeart/2005/8/layout/pyramid1"/>
    <dgm:cxn modelId="{23C66B82-A972-424A-86A4-4385A42FDF4A}" type="presOf" srcId="{C476E34B-3604-46A3-A504-5FC639FCF862}" destId="{3301624A-0AE5-40EB-95C7-B2668B0396C8}" srcOrd="1" destOrd="0" presId="urn:microsoft.com/office/officeart/2005/8/layout/pyramid1"/>
    <dgm:cxn modelId="{557DF15E-2145-4CE6-A8CE-102278A69A9F}" type="presParOf" srcId="{14DA5812-65EF-4239-BE46-2C52737A831D}" destId="{F7BAE6FA-680E-4EF8-A4F1-2D3CBED6C5BE}" srcOrd="0" destOrd="0" presId="urn:microsoft.com/office/officeart/2005/8/layout/pyramid1"/>
    <dgm:cxn modelId="{AEE6F374-9776-4F70-9AE0-101E3146C4AA}" type="presParOf" srcId="{F7BAE6FA-680E-4EF8-A4F1-2D3CBED6C5BE}" destId="{D1D90424-4C5E-42AA-A1EB-5E3F25EC3DB0}" srcOrd="0" destOrd="0" presId="urn:microsoft.com/office/officeart/2005/8/layout/pyramid1"/>
    <dgm:cxn modelId="{E8156553-6F5B-40CD-AE27-4C7B3CEA32C1}" type="presParOf" srcId="{F7BAE6FA-680E-4EF8-A4F1-2D3CBED6C5BE}" destId="{17504551-1199-4327-94EC-0800669238BE}" srcOrd="1" destOrd="0" presId="urn:microsoft.com/office/officeart/2005/8/layout/pyramid1"/>
    <dgm:cxn modelId="{1F957107-63FB-4069-92C9-C47F30CDD72C}" type="presParOf" srcId="{14DA5812-65EF-4239-BE46-2C52737A831D}" destId="{EFE2F92F-FB38-45B6-A68F-8B30EEA12C1D}" srcOrd="1" destOrd="0" presId="urn:microsoft.com/office/officeart/2005/8/layout/pyramid1"/>
    <dgm:cxn modelId="{FFAFFC99-5842-4878-9116-4F8230FD7386}" type="presParOf" srcId="{EFE2F92F-FB38-45B6-A68F-8B30EEA12C1D}" destId="{52422355-46CE-4C6A-A522-BA5860BE89CD}" srcOrd="0" destOrd="0" presId="urn:microsoft.com/office/officeart/2005/8/layout/pyramid1"/>
    <dgm:cxn modelId="{D05D80DC-31A9-4001-B934-8FD4FBEC8918}" type="presParOf" srcId="{EFE2F92F-FB38-45B6-A68F-8B30EEA12C1D}" destId="{3301624A-0AE5-40EB-95C7-B2668B0396C8}" srcOrd="1" destOrd="0" presId="urn:microsoft.com/office/officeart/2005/8/layout/pyramid1"/>
    <dgm:cxn modelId="{A6DF8E3E-33B3-455D-9074-4216A7271D9F}" type="presParOf" srcId="{14DA5812-65EF-4239-BE46-2C52737A831D}" destId="{8C222197-B79C-41E9-B519-8E64C66323DC}" srcOrd="2" destOrd="0" presId="urn:microsoft.com/office/officeart/2005/8/layout/pyramid1"/>
    <dgm:cxn modelId="{1DC5C590-0435-474B-B2CD-1B4A366FBD58}" type="presParOf" srcId="{8C222197-B79C-41E9-B519-8E64C66323DC}" destId="{C5FA8682-63E2-4CAE-BA77-69AEF498658A}" srcOrd="0" destOrd="0" presId="urn:microsoft.com/office/officeart/2005/8/layout/pyramid1"/>
    <dgm:cxn modelId="{E3EE5D62-7648-4109-8CEC-399E4936447F}" type="presParOf" srcId="{8C222197-B79C-41E9-B519-8E64C66323DC}" destId="{B1D73719-5795-42AD-B4F2-339C46E935F9}" srcOrd="1" destOrd="0" presId="urn:microsoft.com/office/officeart/2005/8/layout/pyramid1"/>
    <dgm:cxn modelId="{5D314C99-62D2-48E5-AB40-E28581CE6F3C}" type="presParOf" srcId="{14DA5812-65EF-4239-BE46-2C52737A831D}" destId="{B2B6D6C7-D3A1-4D9B-BCC8-4B9C9232AC77}" srcOrd="3" destOrd="0" presId="urn:microsoft.com/office/officeart/2005/8/layout/pyramid1"/>
    <dgm:cxn modelId="{9F83A21A-FC15-447F-8521-BB6ED220DB3A}" type="presParOf" srcId="{B2B6D6C7-D3A1-4D9B-BCC8-4B9C9232AC77}" destId="{7533BE54-2427-4E06-BF3B-06656D1DE777}" srcOrd="0" destOrd="0" presId="urn:microsoft.com/office/officeart/2005/8/layout/pyramid1"/>
    <dgm:cxn modelId="{14768B5E-33CE-4708-BA39-29EA23FAAFA0}" type="presParOf" srcId="{B2B6D6C7-D3A1-4D9B-BCC8-4B9C9232AC77}" destId="{FE5B49B2-5E94-47F6-95CA-97F7DA588D23}" srcOrd="1" destOrd="0" presId="urn:microsoft.com/office/officeart/2005/8/layout/pyramid1"/>
    <dgm:cxn modelId="{FF8943E8-6D10-48F3-AD31-5E966484CFF6}" type="presParOf" srcId="{14DA5812-65EF-4239-BE46-2C52737A831D}" destId="{0DB3083F-3760-4CA0-83BA-2FC7A4EF855B}" srcOrd="4" destOrd="0" presId="urn:microsoft.com/office/officeart/2005/8/layout/pyramid1"/>
    <dgm:cxn modelId="{70E3FEF5-4E59-4B48-8B07-60E65E8DC0DE}" type="presParOf" srcId="{0DB3083F-3760-4CA0-83BA-2FC7A4EF855B}" destId="{EEACFCA0-2788-4AEF-B616-687A12FF9771}" srcOrd="0" destOrd="0" presId="urn:microsoft.com/office/officeart/2005/8/layout/pyramid1"/>
    <dgm:cxn modelId="{CCB1ADD4-610B-4D6F-A7DD-C6800AD01DEC}" type="presParOf" srcId="{0DB3083F-3760-4CA0-83BA-2FC7A4EF855B}" destId="{2014B431-0C9E-46B6-BA3C-E1E3452E189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BE406-B852-EF4C-BA9C-DF5C8C7FAE48}" type="datetimeFigureOut">
              <a:rPr lang="en-US" smtClean="0"/>
              <a:pPr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7265D-F8B4-FE4B-BFB8-9E7F63DE3B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63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Six Key Elements of Career Pathways</a:t>
            </a:r>
          </a:p>
          <a:p>
            <a:r>
              <a:rPr lang="en-US" dirty="0" smtClean="0"/>
              <a:t>According</a:t>
            </a:r>
            <a:r>
              <a:rPr lang="en-US" baseline="0" dirty="0" smtClean="0"/>
              <a:t> to the DOL- ETA 2011</a:t>
            </a:r>
          </a:p>
          <a:p>
            <a:endParaRPr lang="en-US" baseline="0" dirty="0" smtClean="0"/>
          </a:p>
          <a:p>
            <a:r>
              <a:rPr lang="en-US" baseline="0" dirty="0" smtClean="0"/>
              <a:t>1. Build Cross-Agency Partnerships &amp; Clarify Roles</a:t>
            </a:r>
          </a:p>
          <a:p>
            <a:r>
              <a:rPr lang="en-US" baseline="0" dirty="0" smtClean="0"/>
              <a:t>2. Identify Sector or Industry Strategy and Engage Employers</a:t>
            </a:r>
          </a:p>
          <a:p>
            <a:r>
              <a:rPr lang="en-US" baseline="0" dirty="0" smtClean="0"/>
              <a:t>3. Design Program</a:t>
            </a:r>
          </a:p>
          <a:p>
            <a:r>
              <a:rPr lang="en-US" baseline="0" dirty="0" smtClean="0"/>
              <a:t>4. Identify Funding Needs &amp; Sources</a:t>
            </a:r>
          </a:p>
          <a:p>
            <a:r>
              <a:rPr lang="en-US" baseline="0" dirty="0" smtClean="0"/>
              <a:t>5. Align Policies &amp; Programs</a:t>
            </a:r>
          </a:p>
          <a:p>
            <a:r>
              <a:rPr lang="en-US" baseline="0" dirty="0" smtClean="0"/>
              <a:t>6. Measure System Change &amp; Performance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482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Interagency Partnerships Supporting Youth/Adult Career Pathways</a:t>
            </a:r>
          </a:p>
          <a:p>
            <a:r>
              <a:rPr lang="en-US" dirty="0" smtClean="0"/>
              <a:t>a.k.a</a:t>
            </a:r>
          </a:p>
          <a:p>
            <a:r>
              <a:rPr lang="en-US" dirty="0" smtClean="0"/>
              <a:t>COLLABORATIONS</a:t>
            </a:r>
          </a:p>
          <a:p>
            <a:endParaRPr lang="en-US" dirty="0" smtClean="0"/>
          </a:p>
          <a:p>
            <a:r>
              <a:rPr lang="en-US" dirty="0" smtClean="0"/>
              <a:t>Local Workforce Council</a:t>
            </a:r>
            <a:r>
              <a:rPr lang="en-US" baseline="0" dirty="0" smtClean="0"/>
              <a:t> or Investment Board</a:t>
            </a:r>
          </a:p>
          <a:p>
            <a:r>
              <a:rPr lang="en-US" dirty="0" smtClean="0"/>
              <a:t>Independent School Districts</a:t>
            </a:r>
            <a:endParaRPr lang="en-US" baseline="0" dirty="0" smtClean="0"/>
          </a:p>
          <a:p>
            <a:r>
              <a:rPr lang="en-US" baseline="0" dirty="0" smtClean="0"/>
              <a:t>Post-Secondary</a:t>
            </a:r>
          </a:p>
          <a:p>
            <a:r>
              <a:rPr lang="en-US" baseline="0" dirty="0" smtClean="0"/>
              <a:t>Adult Basic Education</a:t>
            </a:r>
          </a:p>
          <a:p>
            <a:r>
              <a:rPr lang="en-US" dirty="0" smtClean="0"/>
              <a:t>Local Employers</a:t>
            </a:r>
          </a:p>
          <a:p>
            <a:r>
              <a:rPr lang="en-US" dirty="0" smtClean="0"/>
              <a:t>County Health and Human Services</a:t>
            </a:r>
          </a:p>
          <a:p>
            <a:r>
              <a:rPr lang="en-US" dirty="0" smtClean="0"/>
              <a:t>MN Dept.</a:t>
            </a:r>
            <a:r>
              <a:rPr lang="en-US" baseline="0" dirty="0" smtClean="0"/>
              <a:t> of Corrections</a:t>
            </a:r>
          </a:p>
          <a:p>
            <a:r>
              <a:rPr lang="en-US" baseline="0" dirty="0" smtClean="0"/>
              <a:t>MN Dept. of Public Safety</a:t>
            </a:r>
          </a:p>
          <a:p>
            <a:r>
              <a:rPr lang="en-US" baseline="0" dirty="0" smtClean="0"/>
              <a:t>Regional Prevention Coordinators</a:t>
            </a:r>
          </a:p>
          <a:p>
            <a:r>
              <a:rPr lang="en-US" baseline="0" dirty="0" smtClean="0"/>
              <a:t>MN Dept. of Human Services</a:t>
            </a:r>
          </a:p>
          <a:p>
            <a:r>
              <a:rPr lang="en-US" baseline="0" dirty="0" smtClean="0"/>
              <a:t>PACER</a:t>
            </a:r>
          </a:p>
          <a:p>
            <a:r>
              <a:rPr lang="en-US" baseline="0" dirty="0" smtClean="0"/>
              <a:t>University of MN Extension Center</a:t>
            </a:r>
          </a:p>
          <a:p>
            <a:r>
              <a:rPr lang="en-US" baseline="0" dirty="0" smtClean="0"/>
              <a:t>Community Action Agencies</a:t>
            </a:r>
          </a:p>
          <a:p>
            <a:r>
              <a:rPr lang="en-US" baseline="0" dirty="0" smtClean="0"/>
              <a:t>MN Disability Employment Initiatives</a:t>
            </a:r>
          </a:p>
          <a:p>
            <a:r>
              <a:rPr lang="en-US" baseline="0" dirty="0" smtClean="0"/>
              <a:t>Vocational Rehabilitation Services</a:t>
            </a:r>
          </a:p>
          <a:p>
            <a:r>
              <a:rPr lang="en-US" baseline="0" dirty="0" smtClean="0"/>
              <a:t>Integration Collaboratives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TOGETHER</a:t>
            </a:r>
            <a:r>
              <a:rPr lang="en-US" baseline="0" dirty="0" smtClean="0"/>
              <a:t> EVERYONE ACHIEVES MORE!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7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Young Adult Career Pathways project in SW MN is designed to provide fundamental job skills training tailored to the needs of regions local employers in high-growth, high-demand industries. According to DEEDs Occupation in Demand Tool, Manufacturing, Healthcare, Retail, Transportation, Construction, and Mechanical Industries are just a few of those industries listed as "well above average" demand and growth in SW MN.</a:t>
            </a:r>
          </a:p>
          <a:p>
            <a:endParaRPr lang="en-US" dirty="0" smtClean="0"/>
          </a:p>
          <a:p>
            <a:pPr marL="171450" indent="-171450">
              <a:buFont typeface="Arial" charset="0"/>
              <a:buChar char="•"/>
            </a:pPr>
            <a:r>
              <a:rPr lang="en-US" dirty="0" err="1" smtClean="0"/>
              <a:t>Avera</a:t>
            </a:r>
            <a:r>
              <a:rPr lang="en-US" dirty="0" smtClean="0"/>
              <a:t> Marshall Medical Center, </a:t>
            </a:r>
          </a:p>
          <a:p>
            <a:pPr marL="171450" indent="-171450">
              <a:buFont typeface="Arial" charset="0"/>
              <a:buChar char="•"/>
            </a:pPr>
            <a:r>
              <a:rPr lang="en-US" dirty="0" err="1" smtClean="0"/>
              <a:t>Schuneman</a:t>
            </a:r>
            <a:r>
              <a:rPr lang="en-US" dirty="0" smtClean="0"/>
              <a:t> Equipment, </a:t>
            </a:r>
          </a:p>
          <a:p>
            <a:pPr marL="171450" indent="-171450">
              <a:buFont typeface="Arial" charset="0"/>
              <a:buChar char="•"/>
            </a:pPr>
            <a:r>
              <a:rPr lang="en-US" dirty="0" err="1" smtClean="0"/>
              <a:t>Ritalka</a:t>
            </a:r>
            <a:r>
              <a:rPr lang="en-US" dirty="0" smtClean="0"/>
              <a:t>, and </a:t>
            </a:r>
          </a:p>
          <a:p>
            <a:pPr marL="171450" indent="-171450">
              <a:buFont typeface="Arial" charset="0"/>
              <a:buChar char="•"/>
            </a:pPr>
            <a:r>
              <a:rPr lang="en-US" dirty="0" smtClean="0"/>
              <a:t>various other employers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07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Design Program</a:t>
            </a:r>
          </a:p>
          <a:p>
            <a:endParaRPr lang="en-US" dirty="0" smtClean="0"/>
          </a:p>
          <a:p>
            <a:r>
              <a:rPr lang="en-US" dirty="0" smtClean="0"/>
              <a:t>The Young Adult Career Pathways project in SW MN offers comprehensive training to youth and young adults, who traditionally face barriers to successful employment.</a:t>
            </a:r>
          </a:p>
          <a:p>
            <a:endParaRPr lang="en-US" dirty="0" smtClean="0"/>
          </a:p>
          <a:p>
            <a:r>
              <a:rPr lang="en-US" dirty="0" smtClean="0"/>
              <a:t>Add Pyramid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70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Identify Funding Needs and Sources</a:t>
            </a:r>
          </a:p>
          <a:p>
            <a:endParaRPr lang="en-US" dirty="0" smtClean="0"/>
          </a:p>
          <a:p>
            <a:r>
              <a:rPr lang="en-US" dirty="0" smtClean="0"/>
              <a:t>Braided Funding</a:t>
            </a:r>
          </a:p>
          <a:p>
            <a:endParaRPr lang="en-US" dirty="0" smtClean="0"/>
          </a:p>
          <a:p>
            <a:pPr marL="171450" indent="-171450">
              <a:buFont typeface="Arial" charset="0"/>
              <a:buChar char="•"/>
            </a:pPr>
            <a:r>
              <a:rPr lang="en-US" dirty="0" smtClean="0"/>
              <a:t>Federal,</a:t>
            </a:r>
            <a:r>
              <a:rPr lang="en-US" baseline="0" dirty="0" smtClean="0"/>
              <a:t> state, and local employment and training dollars</a:t>
            </a:r>
          </a:p>
          <a:p>
            <a:pPr marL="171450" indent="-171450">
              <a:buFont typeface="Arial" charset="0"/>
              <a:buChar char="•"/>
            </a:pPr>
            <a:r>
              <a:rPr lang="en-US" baseline="0" dirty="0" smtClean="0"/>
              <a:t>Various funds from our Interagency Partners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115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Prepares</a:t>
            </a:r>
            <a:r>
              <a:rPr lang="en-US" baseline="0" dirty="0" smtClean="0"/>
              <a:t> an individual to be successful in a full range of secondary and post-secondary education options;</a:t>
            </a:r>
          </a:p>
          <a:p>
            <a:r>
              <a:rPr lang="en-US" baseline="0" dirty="0" smtClean="0"/>
              <a:t>Supports an individual in achieving the individuals' education and career goals in a manner which accelerates their educational and career advancement;</a:t>
            </a:r>
          </a:p>
          <a:p>
            <a:r>
              <a:rPr lang="en-US" baseline="0" dirty="0" smtClean="0"/>
              <a:t>Enables an individual to attain stackable credentials  (high school diploma, GED, college credit, and industry </a:t>
            </a:r>
            <a:r>
              <a:rPr lang="en-US" baseline="0" dirty="0" err="1" smtClean="0"/>
              <a:t>recongized</a:t>
            </a:r>
            <a:r>
              <a:rPr lang="en-US" baseline="0" dirty="0" smtClean="0"/>
              <a:t> credentials);</a:t>
            </a:r>
          </a:p>
          <a:p>
            <a:r>
              <a:rPr lang="en-US" baseline="0" dirty="0" smtClean="0"/>
              <a:t>Makes work a central context for learning allowing individuals to attain and advance their work-readiness skills; and</a:t>
            </a:r>
          </a:p>
          <a:p>
            <a:r>
              <a:rPr lang="en-US" baseline="0" dirty="0" smtClean="0"/>
              <a:t>Reflects active engagement of employers to align with the skill needs of high-growth, high-demand industries.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85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881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??? QUESTIONS ???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78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Eriann Faris, MS,</a:t>
            </a:r>
            <a:r>
              <a:rPr lang="en-US" baseline="0" dirty="0" smtClean="0"/>
              <a:t> GCDF</a:t>
            </a:r>
          </a:p>
          <a:p>
            <a:r>
              <a:rPr lang="en-US" baseline="0" dirty="0" smtClean="0"/>
              <a:t>SW MN Private Industry Council</a:t>
            </a:r>
          </a:p>
          <a:p>
            <a:r>
              <a:rPr lang="en-US" baseline="0" dirty="0" smtClean="0"/>
              <a:t>Youth Program Manager</a:t>
            </a:r>
          </a:p>
          <a:p>
            <a:r>
              <a:rPr lang="en-US" baseline="0" dirty="0" err="1" smtClean="0"/>
              <a:t>efaris@swmnpic.org</a:t>
            </a:r>
            <a:endParaRPr lang="en-US" baseline="0" dirty="0" smtClean="0"/>
          </a:p>
          <a:p>
            <a:r>
              <a:rPr lang="en-US" baseline="0" dirty="0" smtClean="0"/>
              <a:t>507-476-4053 (office)</a:t>
            </a:r>
          </a:p>
          <a:p>
            <a:r>
              <a:rPr lang="en-US" baseline="0" dirty="0" smtClean="0"/>
              <a:t>507-829-8168 (cell)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7265D-F8B4-FE4B-BFB8-9E7F63DE3BB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000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Youth/Adult Career Pathway Partnerships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SW MN Private Industry Council (PIC)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8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85801"/>
            <a:ext cx="9902824" cy="761999"/>
          </a:xfrm>
        </p:spPr>
        <p:txBody>
          <a:bodyPr/>
          <a:lstStyle/>
          <a:p>
            <a:r>
              <a:rPr lang="en-US" dirty="0" smtClean="0"/>
              <a:t>Career Pathway Definitions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666999" y="2013286"/>
            <a:ext cx="8836023" cy="507331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/>
              <a:t>c</a:t>
            </a:r>
            <a:r>
              <a:rPr lang="en-US" sz="2000" b="1" dirty="0" smtClean="0"/>
              <a:t>areer </a:t>
            </a:r>
            <a:r>
              <a:rPr lang="en-US" sz="2000" b="1" dirty="0"/>
              <a:t>p</a:t>
            </a:r>
            <a:r>
              <a:rPr lang="en-US" sz="2000" b="1" dirty="0" smtClean="0"/>
              <a:t>athway </a:t>
            </a:r>
            <a:r>
              <a:rPr lang="en-US" sz="2000" b="1" i="1" dirty="0" smtClean="0"/>
              <a:t>noun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smtClean="0"/>
              <a:t>a series of connected education and training programs and support services that enables people to secure or advance in employment within a specific industry of occupational sector.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 smtClean="0"/>
              <a:t>career pathway </a:t>
            </a:r>
            <a:r>
              <a:rPr lang="en-US" sz="2000" b="1" i="1" dirty="0" smtClean="0"/>
              <a:t>noun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smtClean="0"/>
              <a:t>a combination of rigorous and high-quality education, training, and other services.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 smtClean="0"/>
              <a:t>career pathway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smtClean="0"/>
              <a:t>a clear sequence of education coursework and/or training credentials which include several components.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994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US" dirty="0"/>
              <a:t>Six Key Elements of Career Pathways</a:t>
            </a:r>
          </a:p>
          <a:p>
            <a:r>
              <a:rPr lang="en-US" sz="1800" i="1" dirty="0"/>
              <a:t>According to the DOL- ETA 2011</a:t>
            </a: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9790" y="2247336"/>
            <a:ext cx="10018713" cy="3775847"/>
          </a:xfrm>
        </p:spPr>
        <p:txBody>
          <a:bodyPr/>
          <a:lstStyle/>
          <a:p>
            <a:r>
              <a:rPr lang="en-US" dirty="0"/>
              <a:t>1. Build Cross-Agency Partnerships &amp; Clarify Roles</a:t>
            </a:r>
          </a:p>
          <a:p>
            <a:r>
              <a:rPr lang="en-US" dirty="0"/>
              <a:t>2. Identify Sector or Industry Strategy and Engage Employers</a:t>
            </a:r>
          </a:p>
          <a:p>
            <a:r>
              <a:rPr lang="en-US" dirty="0"/>
              <a:t>3. Design Program</a:t>
            </a:r>
          </a:p>
          <a:p>
            <a:r>
              <a:rPr lang="en-US" dirty="0"/>
              <a:t>4. Identify Funding Needs &amp; Sources</a:t>
            </a:r>
          </a:p>
          <a:p>
            <a:r>
              <a:rPr lang="en-US" dirty="0"/>
              <a:t>5. Align Policies &amp; Programs</a:t>
            </a:r>
          </a:p>
          <a:p>
            <a:r>
              <a:rPr lang="en-US" dirty="0"/>
              <a:t>6. Measure System Change &amp; Performance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76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2090" y="497314"/>
            <a:ext cx="10430102" cy="1752599"/>
          </a:xfrm>
        </p:spPr>
        <p:txBody>
          <a:bodyPr/>
          <a:lstStyle/>
          <a:p>
            <a:r>
              <a:rPr lang="en-US" dirty="0"/>
              <a:t>Build Cross- Agency Partnerships &amp; Clarify Roles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2090" y="2145561"/>
            <a:ext cx="10018713" cy="3508280"/>
          </a:xfrm>
        </p:spPr>
        <p:txBody>
          <a:bodyPr numCol="3">
            <a:normAutofit lnSpcReduction="10000"/>
          </a:bodyPr>
          <a:lstStyle/>
          <a:p>
            <a:pPr marL="0" indent="0" algn="ctr">
              <a:buNone/>
            </a:pPr>
            <a:r>
              <a:rPr lang="en-US" sz="2800" dirty="0"/>
              <a:t>Interagency Partnerships Supporting Youth/Adult Career Pathways</a:t>
            </a:r>
          </a:p>
          <a:p>
            <a:pPr marL="0" indent="0" algn="ctr">
              <a:buNone/>
            </a:pPr>
            <a:r>
              <a:rPr lang="en-US" sz="2800" dirty="0"/>
              <a:t>a.k.a</a:t>
            </a:r>
          </a:p>
          <a:p>
            <a:pPr marL="0" indent="0" algn="ctr">
              <a:buNone/>
            </a:pPr>
            <a:r>
              <a:rPr lang="en-US" sz="2800" dirty="0"/>
              <a:t>COLLABORATIONS</a:t>
            </a:r>
          </a:p>
          <a:p>
            <a:endParaRPr lang="en-US" sz="1400" dirty="0" smtClean="0"/>
          </a:p>
          <a:p>
            <a:r>
              <a:rPr lang="en-US" sz="1400" dirty="0" smtClean="0"/>
              <a:t>Local </a:t>
            </a:r>
            <a:r>
              <a:rPr lang="en-US" sz="1400" dirty="0"/>
              <a:t>Workforce Council or Investment Board</a:t>
            </a:r>
          </a:p>
          <a:p>
            <a:r>
              <a:rPr lang="en-US" sz="1400" dirty="0"/>
              <a:t>Independent School Districts</a:t>
            </a:r>
          </a:p>
          <a:p>
            <a:r>
              <a:rPr lang="en-US" sz="1400" dirty="0"/>
              <a:t>Post-Secondary</a:t>
            </a:r>
          </a:p>
          <a:p>
            <a:r>
              <a:rPr lang="en-US" sz="1400" dirty="0"/>
              <a:t>Adult Basic Education</a:t>
            </a:r>
          </a:p>
          <a:p>
            <a:r>
              <a:rPr lang="en-US" sz="1400" dirty="0"/>
              <a:t>Local Employers</a:t>
            </a:r>
          </a:p>
          <a:p>
            <a:r>
              <a:rPr lang="en-US" sz="1400" dirty="0"/>
              <a:t>County Health and Human Services</a:t>
            </a:r>
          </a:p>
          <a:p>
            <a:r>
              <a:rPr lang="en-US" sz="1400" dirty="0"/>
              <a:t>MN Dept. of Corrections</a:t>
            </a:r>
          </a:p>
          <a:p>
            <a:r>
              <a:rPr lang="en-US" sz="1400" dirty="0"/>
              <a:t>MN Dept. of Public Safety</a:t>
            </a:r>
          </a:p>
          <a:p>
            <a:r>
              <a:rPr lang="en-US" sz="1400" dirty="0"/>
              <a:t>Regional Prevention Coordinators</a:t>
            </a:r>
          </a:p>
          <a:p>
            <a:r>
              <a:rPr lang="en-US" sz="1400" dirty="0"/>
              <a:t>MN Dept. of Human Services</a:t>
            </a:r>
          </a:p>
          <a:p>
            <a:r>
              <a:rPr lang="en-US" sz="1400" dirty="0"/>
              <a:t>PACER</a:t>
            </a:r>
          </a:p>
          <a:p>
            <a:r>
              <a:rPr lang="en-US" sz="1400" dirty="0"/>
              <a:t>University of MN Extension Center</a:t>
            </a:r>
          </a:p>
          <a:p>
            <a:r>
              <a:rPr lang="en-US" sz="1400" dirty="0"/>
              <a:t>Community Action Agencies</a:t>
            </a:r>
          </a:p>
          <a:p>
            <a:r>
              <a:rPr lang="en-US" sz="1400" dirty="0"/>
              <a:t>MN Disability Employment Initiatives</a:t>
            </a:r>
          </a:p>
          <a:p>
            <a:r>
              <a:rPr lang="en-US" sz="1400" dirty="0"/>
              <a:t>Vocational Rehabilitation Services</a:t>
            </a:r>
          </a:p>
          <a:p>
            <a:r>
              <a:rPr lang="en-US" sz="1400" dirty="0"/>
              <a:t>Integration Collaboratives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99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4204" y="816291"/>
            <a:ext cx="8990012" cy="2743199"/>
          </a:xfrm>
        </p:spPr>
        <p:txBody>
          <a:bodyPr/>
          <a:lstStyle/>
          <a:p>
            <a:r>
              <a:rPr lang="en-US" sz="6900" dirty="0"/>
              <a:t>TOGETHER EVERYONE ACHIEVES MORE!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2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540811"/>
            <a:ext cx="10490234" cy="1752599"/>
          </a:xfrm>
        </p:spPr>
        <p:txBody>
          <a:bodyPr/>
          <a:lstStyle/>
          <a:p>
            <a:r>
              <a:rPr lang="en-US"/>
              <a:t>Identify Sector or Industry and Engage Employer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0070" y="2174842"/>
            <a:ext cx="10018713" cy="3442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The Young Adult Career Pathways project in SW MN is designed to provide fundamental job skills training tailored to the needs of regions local employers in high-growth, high-demand industries. </a:t>
            </a:r>
          </a:p>
          <a:p>
            <a:pPr marL="0" indent="0">
              <a:buNone/>
            </a:pPr>
            <a:r>
              <a:rPr lang="en-US" sz="1600" dirty="0"/>
              <a:t>According to DEEDs Occupation in Demand Tool, </a:t>
            </a:r>
            <a:r>
              <a:rPr lang="en-US" sz="1600" b="1" dirty="0"/>
              <a:t>Manufacturing, Healthcare, Retail, Transportation, Construction, and Mechanical Industries</a:t>
            </a:r>
            <a:r>
              <a:rPr lang="en-US" sz="1600" dirty="0"/>
              <a:t> are just a few of those industries listed as </a:t>
            </a:r>
            <a:r>
              <a:rPr lang="en-US" sz="1600" b="1" i="1" dirty="0"/>
              <a:t>"well above average" demand and growth in SW MN.</a:t>
            </a:r>
          </a:p>
          <a:p>
            <a:pPr marL="171450" indent="-171450" algn="just">
              <a:buFont typeface="Arial" charset="0"/>
              <a:buChar char="•"/>
            </a:pPr>
            <a:r>
              <a:rPr lang="en-US" sz="1600" b="1" dirty="0" err="1"/>
              <a:t>Avera</a:t>
            </a:r>
            <a:r>
              <a:rPr lang="en-US" sz="1600" b="1" dirty="0"/>
              <a:t> Marshall Medical Center, </a:t>
            </a:r>
          </a:p>
          <a:p>
            <a:pPr marL="171450" indent="-171450" algn="just">
              <a:buFont typeface="Arial" charset="0"/>
              <a:buChar char="•"/>
            </a:pPr>
            <a:r>
              <a:rPr lang="en-US" sz="1600" b="1" dirty="0" err="1"/>
              <a:t>Schuneman</a:t>
            </a:r>
            <a:r>
              <a:rPr lang="en-US" sz="1600" b="1" dirty="0"/>
              <a:t> Equipment, </a:t>
            </a:r>
          </a:p>
          <a:p>
            <a:pPr marL="171450" indent="-171450" algn="just">
              <a:buFont typeface="Arial" charset="0"/>
              <a:buChar char="•"/>
            </a:pPr>
            <a:r>
              <a:rPr lang="en-US" sz="1600" b="1" dirty="0" err="1"/>
              <a:t>Ritalka</a:t>
            </a:r>
            <a:r>
              <a:rPr lang="en-US" sz="1600" b="1" dirty="0"/>
              <a:t>, and </a:t>
            </a:r>
          </a:p>
          <a:p>
            <a:pPr marL="171450" indent="-171450" algn="just">
              <a:buFont typeface="Arial" charset="0"/>
              <a:buChar char="•"/>
            </a:pPr>
            <a:r>
              <a:rPr lang="en-US" sz="1600" b="1" dirty="0"/>
              <a:t>various other employers 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9701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Program</a:t>
            </a:r>
          </a:p>
          <a:p>
            <a:r>
              <a:rPr lang="en-US" sz="1800" dirty="0"/>
              <a:t>The Young Adult Career Pathways project in SW MN offers comprehensive training to youth and young adults, who traditionally face barriers to successful employment.</a:t>
            </a:r>
          </a:p>
          <a:p>
            <a:endParaRPr lang="en-US" sz="1800" dirty="0"/>
          </a:p>
        </p:txBody>
      </p:sp>
      <p:graphicFrame>
        <p:nvGraphicFramePr>
          <p:cNvPr id="5" name="Content Placeholder 4" descr="Pyramid of Credentials/skills&#10;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148854262"/>
              </p:ext>
            </p:extLst>
          </p:nvPr>
        </p:nvGraphicFramePr>
        <p:xfrm>
          <a:off x="4045742" y="2133600"/>
          <a:ext cx="4895850" cy="4267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458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 Funding Needs and Sources</a:t>
            </a: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0793" y="3131774"/>
            <a:ext cx="10018713" cy="197362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8700" b="1" dirty="0"/>
              <a:t>Braided Funding</a:t>
            </a:r>
          </a:p>
          <a:p>
            <a:pPr marL="171450" indent="-171450">
              <a:buFont typeface="Arial" charset="0"/>
              <a:buChar char="•"/>
            </a:pPr>
            <a:r>
              <a:rPr lang="en-US" sz="3500" i="1" dirty="0"/>
              <a:t>Federal, state, and local employment and training dollars</a:t>
            </a:r>
          </a:p>
          <a:p>
            <a:pPr marL="171450" indent="-171450">
              <a:buFont typeface="Arial" charset="0"/>
              <a:buChar char="•"/>
            </a:pPr>
            <a:r>
              <a:rPr lang="en-US" sz="3500" i="1" dirty="0"/>
              <a:t>Various funds from our Interagency Partners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0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Align Policies &amp;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2710496"/>
            <a:ext cx="10018713" cy="3124201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/>
              <a:t>Prepares an individual to be successful in a full range of secondary and post-secondary education options;</a:t>
            </a:r>
          </a:p>
          <a:p>
            <a:r>
              <a:rPr lang="en-US" sz="2000" dirty="0"/>
              <a:t>Supports an individual in achieving the individuals' education and career goals in a manner which accelerates their educational and career advancement;</a:t>
            </a:r>
          </a:p>
          <a:p>
            <a:r>
              <a:rPr lang="en-US" sz="2000" dirty="0"/>
              <a:t>Enables an individual to attain stackable credentials  (high school diploma, GED, college credit, and industry </a:t>
            </a:r>
            <a:r>
              <a:rPr lang="en-US" sz="2000" dirty="0" smtClean="0"/>
              <a:t>recognized </a:t>
            </a:r>
            <a:r>
              <a:rPr lang="en-US" sz="2000" dirty="0"/>
              <a:t>credentials);</a:t>
            </a:r>
          </a:p>
          <a:p>
            <a:r>
              <a:rPr lang="en-US" sz="2000" dirty="0"/>
              <a:t>Makes work a central context for learning allowing individuals to attain and advance their work-readiness skills; and</a:t>
            </a:r>
          </a:p>
          <a:p>
            <a:r>
              <a:rPr lang="en-US" sz="2000" dirty="0"/>
              <a:t>Reflects active engagement of employers to align with the skill needs of high-growth, high-demand industries.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62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Measure System Change &amp;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286001"/>
            <a:ext cx="4895055" cy="3505200"/>
          </a:xfrm>
        </p:spPr>
        <p:txBody>
          <a:bodyPr anchor="t"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August 15</a:t>
            </a:r>
            <a:r>
              <a:rPr lang="en-US" b="1" baseline="30000" dirty="0" smtClean="0"/>
              <a:t>th</a:t>
            </a:r>
            <a:r>
              <a:rPr lang="en-US" b="1" dirty="0" smtClean="0"/>
              <a:t>, 2013 through September 30</a:t>
            </a:r>
            <a:r>
              <a:rPr lang="en-US" b="1" baseline="30000" dirty="0" smtClean="0"/>
              <a:t>th</a:t>
            </a:r>
            <a:r>
              <a:rPr lang="en-US" b="1" dirty="0" smtClean="0"/>
              <a:t>, 2015</a:t>
            </a:r>
          </a:p>
          <a:p>
            <a:pPr algn="ctr">
              <a:buNone/>
            </a:pPr>
            <a:r>
              <a:rPr lang="en-US" b="1" i="1" dirty="0" smtClean="0"/>
              <a:t>Demographics</a:t>
            </a:r>
          </a:p>
          <a:p>
            <a:pPr>
              <a:buNone/>
            </a:pPr>
            <a:r>
              <a:rPr lang="en-US" dirty="0" smtClean="0"/>
              <a:t>63 Total Participants</a:t>
            </a:r>
          </a:p>
          <a:p>
            <a:pPr>
              <a:buNone/>
            </a:pPr>
            <a:r>
              <a:rPr lang="en-US" dirty="0" smtClean="0"/>
              <a:t>Average Age: 18 years old</a:t>
            </a:r>
          </a:p>
          <a:p>
            <a:pPr>
              <a:buNone/>
            </a:pPr>
            <a:r>
              <a:rPr lang="en-US" dirty="0" smtClean="0"/>
              <a:t>30% or more Not Employed at enrollment.</a:t>
            </a:r>
          </a:p>
          <a:p>
            <a:pPr>
              <a:buNone/>
            </a:pPr>
            <a:r>
              <a:rPr lang="en-US" dirty="0" smtClean="0"/>
              <a:t>20% Lack Work Experience/History/Skills</a:t>
            </a:r>
          </a:p>
          <a:p>
            <a:pPr>
              <a:buNone/>
            </a:pPr>
            <a:r>
              <a:rPr lang="en-US" dirty="0" smtClean="0"/>
              <a:t>25% Low Income</a:t>
            </a:r>
          </a:p>
          <a:p>
            <a:pPr>
              <a:buNone/>
            </a:pPr>
            <a:r>
              <a:rPr lang="en-US" dirty="0" smtClean="0"/>
              <a:t>15% MFIP Teen Parents</a:t>
            </a:r>
          </a:p>
          <a:p>
            <a:pPr>
              <a:buNone/>
            </a:pPr>
            <a:r>
              <a:rPr lang="en-US" dirty="0" smtClean="0"/>
              <a:t>10% English Acquisition Learners</a:t>
            </a:r>
          </a:p>
          <a:p>
            <a:pPr>
              <a:buNone/>
            </a:pPr>
            <a:r>
              <a:rPr lang="en-US" dirty="0" smtClean="0"/>
              <a:t>5% Foster Child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286001"/>
            <a:ext cx="4895056" cy="3505199"/>
          </a:xfrm>
        </p:spPr>
        <p:txBody>
          <a:bodyPr anchor="t"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August 15</a:t>
            </a:r>
            <a:r>
              <a:rPr lang="en-US" b="1" baseline="30000" dirty="0" smtClean="0"/>
              <a:t>th</a:t>
            </a:r>
            <a:r>
              <a:rPr lang="en-US" b="1" dirty="0" smtClean="0"/>
              <a:t>, 2013 through September 30</a:t>
            </a:r>
            <a:r>
              <a:rPr lang="en-US" b="1" baseline="30000" dirty="0" smtClean="0"/>
              <a:t>th</a:t>
            </a:r>
            <a:r>
              <a:rPr lang="en-US" b="1" dirty="0" smtClean="0"/>
              <a:t>, 2015</a:t>
            </a:r>
          </a:p>
          <a:p>
            <a:pPr algn="ctr">
              <a:buNone/>
            </a:pPr>
            <a:r>
              <a:rPr lang="en-US" b="1" i="1" dirty="0" smtClean="0"/>
              <a:t>Outcomes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40% Obtain Unsubsidized Employment</a:t>
            </a:r>
          </a:p>
          <a:p>
            <a:pPr>
              <a:buNone/>
            </a:pPr>
            <a:r>
              <a:rPr lang="en-US" dirty="0" smtClean="0"/>
              <a:t>Avg. wage at enrollment: $9.02</a:t>
            </a:r>
          </a:p>
          <a:p>
            <a:pPr>
              <a:buNone/>
            </a:pPr>
            <a:r>
              <a:rPr lang="en-US" dirty="0" smtClean="0"/>
              <a:t>Avg. wage at exit: $10.55</a:t>
            </a:r>
          </a:p>
          <a:p>
            <a:pPr>
              <a:buNone/>
            </a:pPr>
            <a:r>
              <a:rPr lang="en-US" dirty="0" smtClean="0"/>
              <a:t>15% went on to Further Education</a:t>
            </a:r>
          </a:p>
          <a:p>
            <a:pPr>
              <a:buNone/>
            </a:pPr>
            <a:r>
              <a:rPr lang="en-US" dirty="0" smtClean="0"/>
              <a:t>55% obtained college credit, academic credit, and industry-recognized credentials.</a:t>
            </a:r>
          </a:p>
          <a:p>
            <a:pPr>
              <a:buNone/>
            </a:pPr>
            <a:r>
              <a:rPr lang="en-US" dirty="0" smtClean="0"/>
              <a:t>45% either returned to Secondary school or achieved their goals.</a:t>
            </a:r>
          </a:p>
          <a:p>
            <a:pPr>
              <a:lnSpc>
                <a:spcPct val="11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8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Success Story</a:t>
            </a:r>
          </a:p>
        </p:txBody>
      </p:sp>
      <p:pic>
        <p:nvPicPr>
          <p:cNvPr id="4" name="Content Placeholder 3" descr="girl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1569" y="2286000"/>
            <a:ext cx="31242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354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303" y="2672155"/>
            <a:ext cx="10018713" cy="1752599"/>
          </a:xfrm>
        </p:spPr>
        <p:txBody>
          <a:bodyPr/>
          <a:lstStyle/>
          <a:p>
            <a:r>
              <a:rPr lang="en-US" sz="7200" dirty="0"/>
              <a:t>??? QUESTIONS ???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32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325797" y="3739920"/>
            <a:ext cx="8930747" cy="21103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Eriann Faris, MS, GCDF</a:t>
            </a:r>
          </a:p>
          <a:p>
            <a:pPr algn="ctr"/>
            <a:r>
              <a:rPr lang="en-US" dirty="0"/>
              <a:t>SW MN Private Industry Council</a:t>
            </a:r>
          </a:p>
          <a:p>
            <a:pPr algn="ctr"/>
            <a:r>
              <a:rPr lang="en-US" dirty="0"/>
              <a:t>Youth Program Manager</a:t>
            </a:r>
          </a:p>
          <a:p>
            <a:pPr algn="ctr"/>
            <a:r>
              <a:rPr lang="en-US" dirty="0" err="1"/>
              <a:t>efaris@swmnpic.org</a:t>
            </a:r>
            <a:endParaRPr lang="en-US" dirty="0"/>
          </a:p>
          <a:p>
            <a:pPr algn="ctr"/>
            <a:r>
              <a:rPr lang="en-US" dirty="0"/>
              <a:t>507-476-4053 (office)</a:t>
            </a:r>
          </a:p>
          <a:p>
            <a:pPr algn="ctr"/>
            <a:r>
              <a:rPr lang="en-US" dirty="0"/>
              <a:t>507-829-8168 (cell)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2E3605-1633-473C-BA34-43FDDB7D526B}">
  <ds:schemaRefs>
    <ds:schemaRef ds:uri="http://schemas.microsoft.com/office/infopath/2007/PartnerControls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1063E9D-9F12-4A7F-9A47-B717722FB1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BCC7E55-08E4-41C7-ABDA-EA453BE0E2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Parallax_16x9</Template>
  <TotalTime>351</TotalTime>
  <Words>1196</Words>
  <Application>Microsoft Office PowerPoint</Application>
  <PresentationFormat>Widescreen</PresentationFormat>
  <Paragraphs>209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Corbel</vt:lpstr>
      <vt:lpstr>Parallax</vt:lpstr>
      <vt:lpstr>Youth/Adult Career Pathway Partnerships</vt:lpstr>
      <vt:lpstr>Career Pathway Definitions</vt:lpstr>
      <vt:lpstr>Six Key Elements of Career Pathways According to the DOL- ETA 2011 </vt:lpstr>
      <vt:lpstr>Build Cross- Agency Partnerships &amp; Clarify Roles</vt:lpstr>
      <vt:lpstr>TOGETHER EVERYONE ACHIEVES MORE! </vt:lpstr>
      <vt:lpstr>Identify Sector or Industry and Engage Employer</vt:lpstr>
      <vt:lpstr>Design Program The Young Adult Career Pathways project in SW MN offers comprehensive training to youth and young adults, who traditionally face barriers to successful employment. </vt:lpstr>
      <vt:lpstr>Identify Funding Needs and Sources </vt:lpstr>
      <vt:lpstr>Align Policies &amp; Program</vt:lpstr>
      <vt:lpstr>Measure System Change &amp; Performance</vt:lpstr>
      <vt:lpstr>Success Story</vt:lpstr>
      <vt:lpstr>??? QUESTIONS ??? </vt:lpstr>
      <vt:lpstr>Eriann Faris, MS, GCDF SW MN Private Industry Council Youth Program Manager efaris@swmnpic.org 507-476-4053 (office) 507-829-8168 (cell)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efaris@swmnpic.org</dc:creator>
  <cp:lastModifiedBy>Jenny Nelson</cp:lastModifiedBy>
  <cp:revision>104</cp:revision>
  <dcterms:created xsi:type="dcterms:W3CDTF">2015-10-16T01:40:54Z</dcterms:created>
  <dcterms:modified xsi:type="dcterms:W3CDTF">2016-02-03T19:22:54Z</dcterms:modified>
</cp:coreProperties>
</file>